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86" r:id="rId1"/>
  </p:sldMasterIdLst>
  <p:notesMasterIdLst>
    <p:notesMasterId r:id="rId50"/>
  </p:notesMasterIdLst>
  <p:sldIdLst>
    <p:sldId id="273" r:id="rId2"/>
    <p:sldId id="451" r:id="rId3"/>
    <p:sldId id="440" r:id="rId4"/>
    <p:sldId id="388" r:id="rId5"/>
    <p:sldId id="458" r:id="rId6"/>
    <p:sldId id="279" r:id="rId7"/>
    <p:sldId id="436" r:id="rId8"/>
    <p:sldId id="460" r:id="rId9"/>
    <p:sldId id="450" r:id="rId10"/>
    <p:sldId id="418" r:id="rId11"/>
    <p:sldId id="417" r:id="rId12"/>
    <p:sldId id="412" r:id="rId13"/>
    <p:sldId id="369" r:id="rId14"/>
    <p:sldId id="410" r:id="rId15"/>
    <p:sldId id="437" r:id="rId16"/>
    <p:sldId id="421" r:id="rId17"/>
    <p:sldId id="462" r:id="rId18"/>
    <p:sldId id="422" r:id="rId19"/>
    <p:sldId id="441" r:id="rId20"/>
    <p:sldId id="423" r:id="rId21"/>
    <p:sldId id="424" r:id="rId22"/>
    <p:sldId id="442" r:id="rId23"/>
    <p:sldId id="443" r:id="rId24"/>
    <p:sldId id="444" r:id="rId25"/>
    <p:sldId id="428" r:id="rId26"/>
    <p:sldId id="426" r:id="rId27"/>
    <p:sldId id="317" r:id="rId28"/>
    <p:sldId id="394" r:id="rId29"/>
    <p:sldId id="429" r:id="rId30"/>
    <p:sldId id="461" r:id="rId31"/>
    <p:sldId id="398" r:id="rId32"/>
    <p:sldId id="454" r:id="rId33"/>
    <p:sldId id="455" r:id="rId34"/>
    <p:sldId id="445" r:id="rId35"/>
    <p:sldId id="449" r:id="rId36"/>
    <p:sldId id="439" r:id="rId37"/>
    <p:sldId id="416" r:id="rId38"/>
    <p:sldId id="459" r:id="rId39"/>
    <p:sldId id="419" r:id="rId40"/>
    <p:sldId id="420" r:id="rId41"/>
    <p:sldId id="452" r:id="rId42"/>
    <p:sldId id="447" r:id="rId43"/>
    <p:sldId id="391" r:id="rId44"/>
    <p:sldId id="395" r:id="rId45"/>
    <p:sldId id="400" r:id="rId46"/>
    <p:sldId id="457" r:id="rId47"/>
    <p:sldId id="277" r:id="rId48"/>
    <p:sldId id="414"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2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020" autoAdjust="0"/>
    <p:restoredTop sz="95673" autoAdjust="0"/>
  </p:normalViewPr>
  <p:slideViewPr>
    <p:cSldViewPr snapToGrid="0" snapToObjects="1" showGuides="1">
      <p:cViewPr>
        <p:scale>
          <a:sx n="88" d="100"/>
          <a:sy n="88" d="100"/>
        </p:scale>
        <p:origin x="1104" y="512"/>
      </p:cViewPr>
      <p:guideLst>
        <p:guide orient="horz" pos="2376"/>
        <p:guide pos="2832"/>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B003A-A43D-EF4D-81CC-00F45D835EC1}" type="datetimeFigureOut">
              <a:rPr lang="en-US" smtClean="0"/>
              <a:pPr/>
              <a:t>1/18/17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D2F91-DE71-4F43-BD49-035457A1E9B1}" type="slidenum">
              <a:rPr lang="en-US" smtClean="0"/>
              <a:pPr/>
              <a:t>‹#›</a:t>
            </a:fld>
            <a:endParaRPr lang="en-US"/>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Thanks to SIGPLAN for award</a:t>
            </a:r>
            <a:r>
              <a:rPr lang="en-US" baseline="0" dirty="0" smtClean="0"/>
              <a:t> + POPL organizers for invitation to speak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Mention that </a:t>
            </a:r>
            <a:r>
              <a:rPr lang="en-US" dirty="0" err="1" smtClean="0"/>
              <a:t>rmark</a:t>
            </a:r>
            <a:r>
              <a:rPr lang="en-US" dirty="0" smtClean="0"/>
              <a:t> explicitly binds n/s</a:t>
            </a:r>
            <a:r>
              <a:rPr lang="en-US" baseline="0" dirty="0" smtClean="0"/>
              <a:t> to enable type applications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Mention ordering (using the equality and &lt;= for type level strings) and If</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14</a:t>
            </a:fld>
            <a:endParaRPr lang="en-US"/>
          </a:p>
        </p:txBody>
      </p:sp>
    </p:spTree>
    <p:extLst>
      <p:ext uri="{BB962C8B-B14F-4D97-AF65-F5344CB8AC3E}">
        <p14:creationId xmlns:p14="http://schemas.microsoft.com/office/powerpoint/2010/main" val="1858189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15</a:t>
            </a:fld>
            <a:endParaRPr lang="en-US"/>
          </a:p>
        </p:txBody>
      </p:sp>
    </p:spTree>
    <p:extLst>
      <p:ext uri="{BB962C8B-B14F-4D97-AF65-F5344CB8AC3E}">
        <p14:creationId xmlns:p14="http://schemas.microsoft.com/office/powerpoint/2010/main" val="971010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149600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 is equality in Haskell</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29</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30</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31</a:t>
            </a:fld>
            <a:endParaRPr lang="en-US"/>
          </a:p>
        </p:txBody>
      </p:sp>
    </p:spTree>
    <p:extLst>
      <p:ext uri="{BB962C8B-B14F-4D97-AF65-F5344CB8AC3E}">
        <p14:creationId xmlns:p14="http://schemas.microsoft.com/office/powerpoint/2010/main" val="69910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to do to catch up with </a:t>
            </a:r>
            <a:r>
              <a:rPr lang="en-US" dirty="0" err="1" smtClean="0"/>
              <a:t>Agda</a:t>
            </a:r>
            <a:r>
              <a:rPr lang="en-US" dirty="0" smtClean="0"/>
              <a:t>/Coq/etc.</a:t>
            </a:r>
            <a:r>
              <a:rPr lang="en-US" baseline="0" dirty="0" smtClean="0"/>
              <a:t> for some of these features. But new insights available.</a:t>
            </a:r>
          </a:p>
          <a:p>
            <a:endParaRPr lang="en-US" baseline="0" dirty="0" smtClean="0"/>
          </a:p>
          <a:p>
            <a:r>
              <a:rPr lang="en-US" baseline="0" dirty="0" smtClean="0"/>
              <a:t>What is success in these cases? Exactly copying </a:t>
            </a:r>
            <a:r>
              <a:rPr lang="en-US" baseline="0" dirty="0" err="1" smtClean="0"/>
              <a:t>Agda</a:t>
            </a:r>
            <a:r>
              <a:rPr lang="en-US" baseline="0" dirty="0" smtClean="0"/>
              <a:t>/Coq? No, learning more about DTP.</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1276911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the online demo doesn't work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37</a:t>
            </a:fld>
            <a:endParaRPr lang="en-US"/>
          </a:p>
        </p:txBody>
      </p:sp>
    </p:spTree>
    <p:extLst>
      <p:ext uri="{BB962C8B-B14F-4D97-AF65-F5344CB8AC3E}">
        <p14:creationId xmlns:p14="http://schemas.microsoft.com/office/powerpoint/2010/main" val="208993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fixed set of extensions that is called</a:t>
            </a:r>
            <a:r>
              <a:rPr lang="en-US" baseline="0" dirty="0" smtClean="0"/>
              <a:t> "Dependent Haskell"</a:t>
            </a:r>
          </a:p>
          <a:p>
            <a:r>
              <a:rPr lang="en-US" baseline="0" dirty="0" smtClean="0"/>
              <a:t>What I refer to as "Dependent Haskell" is using these extension in a particular way inspired by dependently-typed programming</a:t>
            </a:r>
          </a:p>
          <a:p>
            <a:endParaRPr lang="en-US" baseline="0" dirty="0" smtClean="0"/>
          </a:p>
          <a:p>
            <a:r>
              <a:rPr lang="en-US" baseline="0" dirty="0" smtClean="0"/>
              <a:t>Why does GHC use language pragmas?  Gives more flexibility. Good for PL research. Can do breaking changes. Can also see what programs use what features.</a:t>
            </a:r>
          </a:p>
          <a:p>
            <a:endParaRPr lang="en-US" baseline="0" dirty="0" smtClean="0"/>
          </a:p>
          <a:p>
            <a:r>
              <a:rPr lang="en-US" baseline="0" dirty="0" smtClean="0"/>
              <a:t>But DT is not just one language feature. Today I will analyze it by dividing it up into components</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time</a:t>
            </a:r>
            <a:r>
              <a:rPr lang="en-US" baseline="0" dirty="0" smtClean="0"/>
              <a:t> for this in the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38</a:t>
            </a:fld>
            <a:endParaRPr lang="en-US"/>
          </a:p>
        </p:txBody>
      </p:sp>
    </p:spTree>
    <p:extLst>
      <p:ext uri="{BB962C8B-B14F-4D97-AF65-F5344CB8AC3E}">
        <p14:creationId xmlns:p14="http://schemas.microsoft.com/office/powerpoint/2010/main" val="264775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Do this</a:t>
            </a:r>
            <a:r>
              <a:rPr lang="en-US" baseline="0" dirty="0" smtClean="0"/>
              <a:t> in the </a:t>
            </a:r>
            <a:r>
              <a:rPr lang="en-US" baseline="0" dirty="0" err="1" smtClean="0"/>
              <a:t>emacs</a:t>
            </a:r>
            <a:r>
              <a:rPr lang="en-US" baseline="0" dirty="0" smtClean="0"/>
              <a:t> buffer:</a:t>
            </a:r>
          </a:p>
          <a:p>
            <a:pPr>
              <a:buNone/>
            </a:pPr>
            <a:r>
              <a:rPr lang="en-US" baseline="0" dirty="0" smtClean="0"/>
              <a:t> :t [re|(?P&lt;a&gt;.)|]</a:t>
            </a:r>
          </a:p>
          <a:p>
            <a:pPr>
              <a:buNone/>
            </a:pPr>
            <a:r>
              <a:rPr lang="en-US" baseline="0" dirty="0" smtClean="0"/>
              <a:t> :t [re|(?P&lt;a&gt;.)(?P&lt;a&gt;.)|]</a:t>
            </a:r>
          </a:p>
          <a:p>
            <a:pPr>
              <a:buNone/>
            </a:pP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39</a:t>
            </a:fld>
            <a:endParaRPr lang="en-US"/>
          </a:p>
        </p:txBody>
      </p:sp>
    </p:spTree>
    <p:extLst>
      <p:ext uri="{BB962C8B-B14F-4D97-AF65-F5344CB8AC3E}">
        <p14:creationId xmlns:p14="http://schemas.microsoft.com/office/powerpoint/2010/main" val="1201937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40</a:t>
            </a:fld>
            <a:endParaRPr lang="en-US"/>
          </a:p>
        </p:txBody>
      </p:sp>
    </p:spTree>
    <p:extLst>
      <p:ext uri="{BB962C8B-B14F-4D97-AF65-F5344CB8AC3E}">
        <p14:creationId xmlns:p14="http://schemas.microsoft.com/office/powerpoint/2010/main" val="1593950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43</a:t>
            </a:fld>
            <a:endParaRPr lang="en-US"/>
          </a:p>
        </p:txBody>
      </p:sp>
    </p:spTree>
    <p:extLst>
      <p:ext uri="{BB962C8B-B14F-4D97-AF65-F5344CB8AC3E}">
        <p14:creationId xmlns:p14="http://schemas.microsoft.com/office/powerpoint/2010/main" val="569262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44</a:t>
            </a:fld>
            <a:endParaRPr lang="en-US"/>
          </a:p>
        </p:txBody>
      </p:sp>
    </p:spTree>
    <p:extLst>
      <p:ext uri="{BB962C8B-B14F-4D97-AF65-F5344CB8AC3E}">
        <p14:creationId xmlns:p14="http://schemas.microsoft.com/office/powerpoint/2010/main" val="1712535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45</a:t>
            </a:fld>
            <a:endParaRPr lang="en-US"/>
          </a:p>
        </p:txBody>
      </p:sp>
    </p:spTree>
    <p:extLst>
      <p:ext uri="{BB962C8B-B14F-4D97-AF65-F5344CB8AC3E}">
        <p14:creationId xmlns:p14="http://schemas.microsoft.com/office/powerpoint/2010/main" val="1701045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46</a:t>
            </a:fld>
            <a:endParaRPr lang="en-US"/>
          </a:p>
        </p:txBody>
      </p:sp>
    </p:spTree>
    <p:extLst>
      <p:ext uri="{BB962C8B-B14F-4D97-AF65-F5344CB8AC3E}">
        <p14:creationId xmlns:p14="http://schemas.microsoft.com/office/powerpoint/2010/main" val="39797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Worth</a:t>
            </a:r>
            <a:r>
              <a:rPr lang="en-US" baseline="0" dirty="0" smtClean="0"/>
              <a:t> ALSO thinking about how to transfer ideas, like dependent types, to other settings.  In the end, it is the language features that propagate, languages only proliferate.</a:t>
            </a:r>
          </a:p>
          <a:p>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128367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 work</a:t>
            </a:r>
            <a:r>
              <a:rPr lang="en-US" baseline="0" dirty="0" smtClean="0"/>
              <a:t> in special </a:t>
            </a:r>
            <a:r>
              <a:rPr lang="en-US" baseline="0" dirty="0" err="1" smtClean="0"/>
              <a:t>purporse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I'm not an expert</a:t>
            </a:r>
            <a:r>
              <a:rPr lang="en-US" baseline="0" dirty="0" smtClean="0"/>
              <a:t> at regular expressions.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only named capture groups, no numbers!</a:t>
            </a:r>
          </a:p>
          <a:p>
            <a:r>
              <a:rPr lang="en-US" baseline="0" dirty="0" smtClean="0"/>
              <a:t>Make sure to say that for capture groups under a star, we are going to capture a list of results ---- most implementations return the last string only</a:t>
            </a:r>
          </a:p>
        </p:txBody>
      </p:sp>
      <p:sp>
        <p:nvSpPr>
          <p:cNvPr id="4" name="Slide Number Placeholder 3"/>
          <p:cNvSpPr>
            <a:spLocks noGrp="1"/>
          </p:cNvSpPr>
          <p:nvPr>
            <p:ph type="sldNum" sz="quarter" idx="10"/>
          </p:nvPr>
        </p:nvSpPr>
        <p:spPr/>
        <p:txBody>
          <a:bodyPr/>
          <a:lstStyle/>
          <a:p>
            <a:fld id="{502D2F91-DE71-4F43-BD49-035457A1E9B1}" type="slidenum">
              <a:rPr lang="en-US" smtClean="0"/>
              <a:pPr/>
              <a:t>7</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9</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11</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step is a </a:t>
            </a:r>
            <a:r>
              <a:rPr lang="en-US" dirty="0" err="1" smtClean="0"/>
              <a:t>TemplateHaskell</a:t>
            </a:r>
            <a:r>
              <a:rPr lang="en-US" dirty="0" smtClean="0"/>
              <a:t> parser, which statically checks</a:t>
            </a:r>
            <a:r>
              <a:rPr lang="en-US" baseline="0" dirty="0" smtClean="0"/>
              <a:t> the syntax of the regular expression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1671761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8650" y="4393493"/>
            <a:ext cx="5292378" cy="1655762"/>
          </a:xfrm>
        </p:spPr>
        <p:txBody>
          <a:bodyPr anchor="ctr" anchorCtr="0">
            <a:normAutofit/>
          </a:bodyPr>
          <a:lstStyle>
            <a:lvl1pPr algn="r">
              <a:defRPr sz="5400" b="0" i="0">
                <a:latin typeface="Tw Cen MT Condensed" charset="0"/>
                <a:ea typeface="Tw Cen MT Condensed" charset="0"/>
                <a:cs typeface="Tw Cen MT Condensed"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54538" y="4393493"/>
            <a:ext cx="2460812" cy="1655762"/>
          </a:xfrm>
        </p:spPr>
        <p:txBody>
          <a:bodyPr anchor="ctr" anchorCtr="0"/>
          <a:lstStyle>
            <a:lvl1pPr marL="0" indent="0" algn="l">
              <a:buNone/>
              <a:defRPr sz="2400" b="0" i="0">
                <a:latin typeface="Tw Cen MT" charset="0"/>
                <a:ea typeface="Tw Cen MT" charset="0"/>
                <a:cs typeface="Tw Cen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8" name="Straight Connector 7"/>
          <p:cNvCxnSpPr/>
          <p:nvPr userDrawn="1"/>
        </p:nvCxnSpPr>
        <p:spPr>
          <a:xfrm>
            <a:off x="5993546" y="4393493"/>
            <a:ext cx="0" cy="165576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628650" y="476410"/>
            <a:ext cx="7886700" cy="3849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11553"/>
            <a:ext cx="7886700" cy="872003"/>
          </a:xfrm>
        </p:spPr>
        <p:txBody>
          <a:bodyPr/>
          <a:lstStyle>
            <a:lvl1pPr>
              <a:defRPr b="0" i="0">
                <a:latin typeface="Tw Cen MT Condensed" charset="0"/>
                <a:ea typeface="Tw Cen MT Condensed" charset="0"/>
                <a:cs typeface="Tw Cen MT Condensed"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1175657"/>
            <a:ext cx="7886700" cy="5001306"/>
          </a:xfrm>
        </p:spPr>
        <p:txBody>
          <a:bodyPr tIns="91440" bIns="91440"/>
          <a:lstStyle>
            <a:lvl1pPr>
              <a:defRPr b="0" i="0">
                <a:latin typeface="Tw Cen MT" charset="0"/>
                <a:ea typeface="Tw Cen MT" charset="0"/>
                <a:cs typeface="Tw Cen MT" charset="0"/>
              </a:defRPr>
            </a:lvl1pPr>
            <a:lvl2pPr>
              <a:defRPr b="0" i="0">
                <a:latin typeface="Tw Cen MT" charset="0"/>
                <a:ea typeface="Tw Cen MT" charset="0"/>
                <a:cs typeface="Tw Cen MT" charset="0"/>
              </a:defRPr>
            </a:lvl2pPr>
            <a:lvl3pPr>
              <a:defRPr b="0" i="0">
                <a:latin typeface="Tw Cen MT" charset="0"/>
                <a:ea typeface="Tw Cen MT" charset="0"/>
                <a:cs typeface="Tw Cen MT" charset="0"/>
              </a:defRPr>
            </a:lvl3pPr>
            <a:lvl4pPr>
              <a:defRPr b="0" i="0">
                <a:latin typeface="Tw Cen MT" charset="0"/>
                <a:ea typeface="Tw Cen MT" charset="0"/>
                <a:cs typeface="Tw Cen MT" charset="0"/>
              </a:defRPr>
            </a:lvl4pPr>
            <a:lvl5pPr>
              <a:defRPr b="0" i="0">
                <a:latin typeface="Tw Cen MT" charset="0"/>
                <a:ea typeface="Tw Cen MT" charset="0"/>
                <a:cs typeface="Tw Cen M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8" name="Straight Connector 7"/>
          <p:cNvCxnSpPr/>
          <p:nvPr userDrawn="1"/>
        </p:nvCxnSpPr>
        <p:spPr>
          <a:xfrm>
            <a:off x="530198" y="111553"/>
            <a:ext cx="0" cy="8720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121869"/>
            <a:ext cx="3886200" cy="5055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121869"/>
            <a:ext cx="3886200" cy="505509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FCDBB72-0BCF-7248-A4B7-404D8B7367E3}" type="datetimeFigureOut">
              <a:rPr lang="en-US" smtClean="0"/>
              <a:pPr/>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650" y="104775"/>
            <a:ext cx="7886700" cy="909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180980"/>
            <a:ext cx="3868340" cy="8287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009775"/>
            <a:ext cx="3868340" cy="41798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7959" y="11858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009775"/>
            <a:ext cx="3887391" cy="4179888"/>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1/18/17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1/18/17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1/18/17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1/18/17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34605"/>
            <a:ext cx="7886700" cy="887371"/>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75657"/>
            <a:ext cx="7886700" cy="50013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1/18/17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19E3CD-AF84-FE47-91F1-F72E8DE12113}" type="slidenum">
              <a:rPr lang="en-US" smtClean="0"/>
              <a:pPr/>
              <a:t>‹#›</a:t>
            </a:fld>
            <a:endParaRPr lang="en-US"/>
          </a:p>
        </p:txBody>
      </p:sp>
      <p:cxnSp>
        <p:nvCxnSpPr>
          <p:cNvPr id="9" name="Straight Connector 8"/>
          <p:cNvCxnSpPr/>
          <p:nvPr userDrawn="1"/>
        </p:nvCxnSpPr>
        <p:spPr>
          <a:xfrm>
            <a:off x="537882" y="134605"/>
            <a:ext cx="0" cy="8720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76883"/>
      </p:ext>
    </p:extLst>
  </p:cSld>
  <p:clrMap bg1="lt1" tx1="dk1" bg2="lt2" tx2="dk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0" i="0" kern="1200">
          <a:solidFill>
            <a:schemeClr val="tx1"/>
          </a:solidFill>
          <a:latin typeface="Tw Cen MT Condensed" charset="0"/>
          <a:ea typeface="Tw Cen MT Condensed" charset="0"/>
          <a:cs typeface="Tw Cen MT Condensed"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1" Type="http://schemas.openxmlformats.org/officeDocument/2006/relationships/image" Target="../media/image11.tiff"/><Relationship Id="rId12" Type="http://schemas.openxmlformats.org/officeDocument/2006/relationships/image" Target="../media/image12.tiff"/><Relationship Id="rId13" Type="http://schemas.openxmlformats.org/officeDocument/2006/relationships/image" Target="../media/image13.tiff"/><Relationship Id="rId1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0" Type="http://schemas.openxmlformats.org/officeDocument/2006/relationships/image" Target="../media/image10.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latin typeface="Zapfino" charset="0"/>
                <a:ea typeface="Zapfino" charset="0"/>
                <a:cs typeface="Zapfino" charset="0"/>
              </a:rPr>
              <a:t>The Influence of Dependent Types</a:t>
            </a:r>
            <a:endParaRPr lang="en-US" sz="2000" dirty="0">
              <a:latin typeface="Zapfino" charset="0"/>
              <a:ea typeface="Zapfino" charset="0"/>
              <a:cs typeface="Zapfino" charset="0"/>
            </a:endParaRPr>
          </a:p>
        </p:txBody>
      </p:sp>
      <p:sp>
        <p:nvSpPr>
          <p:cNvPr id="3" name="Subtitle 2"/>
          <p:cNvSpPr>
            <a:spLocks noGrp="1"/>
          </p:cNvSpPr>
          <p:nvPr>
            <p:ph type="subTitle" idx="1"/>
          </p:nvPr>
        </p:nvSpPr>
        <p:spPr/>
        <p:txBody>
          <a:bodyPr>
            <a:normAutofit/>
          </a:bodyPr>
          <a:lstStyle/>
          <a:p>
            <a:r>
              <a:rPr lang="en-US" dirty="0" smtClean="0"/>
              <a:t>Stephanie Weirich</a:t>
            </a:r>
          </a:p>
          <a:p>
            <a:r>
              <a:rPr lang="en-US" dirty="0" smtClean="0"/>
              <a:t>University of Pennsylvania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dirty="0" smtClean="0">
                <a:latin typeface="Zapfino" charset="0"/>
                <a:ea typeface="Zapfino" charset="0"/>
                <a:cs typeface="Zapfino" charset="0"/>
              </a:rPr>
              <a:t>Types Compute</a:t>
            </a:r>
            <a:endParaRPr lang="en-US" sz="4400" dirty="0">
              <a:latin typeface="Zapfino" charset="0"/>
              <a:ea typeface="Zapfino" charset="0"/>
              <a:cs typeface="Zapfino" charset="0"/>
            </a:endParaRPr>
          </a:p>
        </p:txBody>
      </p:sp>
      <p:sp>
        <p:nvSpPr>
          <p:cNvPr id="3" name="Subtitle 2"/>
          <p:cNvSpPr>
            <a:spLocks noGrp="1"/>
          </p:cNvSpPr>
          <p:nvPr>
            <p:ph type="subTitle" idx="1"/>
          </p:nvPr>
        </p:nvSpPr>
        <p:spPr/>
        <p:txBody>
          <a:bodyPr>
            <a:normAutofit fontScale="92500" lnSpcReduction="20000"/>
          </a:bodyPr>
          <a:lstStyle/>
          <a:p>
            <a:r>
              <a:rPr lang="en-US" dirty="0" smtClean="0"/>
              <a:t>We can use dependent types to  implement a domain-specific compile-time analysis</a:t>
            </a:r>
            <a:endParaRPr lang="en-US" dirty="0"/>
          </a:p>
        </p:txBody>
      </p:sp>
    </p:spTree>
    <p:extLst>
      <p:ext uri="{BB962C8B-B14F-4D97-AF65-F5344CB8AC3E}">
        <p14:creationId xmlns:p14="http://schemas.microsoft.com/office/powerpoint/2010/main" val="813485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aware implementation</a:t>
            </a:r>
            <a:endParaRPr lang="en-US" dirty="0"/>
          </a:p>
        </p:txBody>
      </p:sp>
      <p:sp>
        <p:nvSpPr>
          <p:cNvPr id="3" name="Content Placeholder 2"/>
          <p:cNvSpPr>
            <a:spLocks noGrp="1"/>
          </p:cNvSpPr>
          <p:nvPr>
            <p:ph idx="1"/>
          </p:nvPr>
        </p:nvSpPr>
        <p:spPr>
          <a:xfrm>
            <a:off x="457199" y="1094828"/>
            <a:ext cx="8394807" cy="5651754"/>
          </a:xfrm>
        </p:spPr>
        <p:txBody>
          <a:bodyPr>
            <a:normAutofit/>
          </a:bodyPr>
          <a:lstStyle/>
          <a:p>
            <a:pPr marL="0" indent="0">
              <a:buNone/>
            </a:pPr>
            <a:r>
              <a:rPr lang="en-US" sz="2200" b="1" dirty="0" smtClean="0">
                <a:latin typeface="Consolas" charset="0"/>
                <a:ea typeface="Consolas" charset="0"/>
                <a:cs typeface="Consolas" charset="0"/>
              </a:rPr>
              <a:t>&gt; path </a:t>
            </a:r>
            <a:r>
              <a:rPr lang="en-US" sz="2200" b="1" dirty="0">
                <a:latin typeface="Consolas" charset="0"/>
                <a:ea typeface="Consolas" charset="0"/>
                <a:cs typeface="Consolas" charset="0"/>
              </a:rPr>
              <a:t>= </a:t>
            </a:r>
            <a:br>
              <a:rPr lang="en-US" sz="2200" b="1" dirty="0">
                <a:latin typeface="Consolas" charset="0"/>
                <a:ea typeface="Consolas" charset="0"/>
                <a:cs typeface="Consolas" charset="0"/>
              </a:rPr>
            </a:b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re</a:t>
            </a:r>
            <a:r>
              <a:rPr lang="en-US" sz="2200" b="1" dirty="0" smtClean="0">
                <a:latin typeface="Consolas" charset="0"/>
                <a:ea typeface="Consolas" charset="0"/>
                <a:cs typeface="Consolas" charset="0"/>
              </a:rPr>
              <a:t>|/?(</a:t>
            </a:r>
            <a:r>
              <a:rPr lang="en-US" sz="2200" b="1" dirty="0" smtClean="0">
                <a:solidFill>
                  <a:schemeClr val="accent1"/>
                </a:solidFill>
                <a:latin typeface="Consolas" charset="0"/>
                <a:ea typeface="Consolas" charset="0"/>
                <a:cs typeface="Consolas" charset="0"/>
              </a:rPr>
              <a:t>(?</a:t>
            </a:r>
            <a:r>
              <a:rPr lang="en-US" sz="2200" b="1" dirty="0">
                <a:solidFill>
                  <a:schemeClr val="accent1"/>
                </a:solidFill>
                <a:latin typeface="Consolas" charset="0"/>
                <a:ea typeface="Consolas" charset="0"/>
                <a:cs typeface="Consolas" charset="0"/>
              </a:rPr>
              <a:t>P&lt;d&gt;[^/]+)</a:t>
            </a:r>
            <a:r>
              <a:rPr lang="en-US" sz="2200" b="1" dirty="0">
                <a:latin typeface="Consolas" charset="0"/>
                <a:ea typeface="Consolas" charset="0"/>
                <a:cs typeface="Consolas" charset="0"/>
              </a:rPr>
              <a:t>/)*</a:t>
            </a:r>
            <a:r>
              <a:rPr lang="en-US" sz="2200" b="1" dirty="0">
                <a:solidFill>
                  <a:schemeClr val="accent4"/>
                </a:solidFill>
                <a:latin typeface="Consolas" charset="0"/>
                <a:ea typeface="Consolas" charset="0"/>
                <a:cs typeface="Consolas" charset="0"/>
              </a:rPr>
              <a:t>(?P&lt;b&gt;[^/.]+)</a:t>
            </a:r>
            <a:r>
              <a:rPr lang="en-US" sz="2200" b="1" dirty="0">
                <a:solidFill>
                  <a:schemeClr val="accent5"/>
                </a:solidFill>
                <a:latin typeface="Consolas" charset="0"/>
                <a:ea typeface="Consolas" charset="0"/>
                <a:cs typeface="Consolas" charset="0"/>
              </a:rPr>
              <a:t>(?P&lt;e&gt;\..*)</a:t>
            </a:r>
            <a:r>
              <a:rPr lang="en-US" sz="2200" b="1" dirty="0">
                <a:latin typeface="Consolas" charset="0"/>
                <a:ea typeface="Consolas" charset="0"/>
                <a:cs typeface="Consolas" charset="0"/>
              </a:rPr>
              <a:t>?|]</a:t>
            </a: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err="1" smtClean="0">
                <a:latin typeface="Consolas" charset="0"/>
                <a:ea typeface="Consolas" charset="0"/>
                <a:cs typeface="Consolas" charset="0"/>
              </a:rPr>
              <a:t>dict</a:t>
            </a:r>
            <a:r>
              <a:rPr lang="en-US" sz="2200" b="1" dirty="0" smtClean="0">
                <a:latin typeface="Consolas" charset="0"/>
                <a:ea typeface="Consolas" charset="0"/>
                <a:cs typeface="Consolas" charset="0"/>
              </a:rPr>
              <a:t> = </a:t>
            </a:r>
            <a:r>
              <a:rPr lang="en-US" sz="2200" b="1" dirty="0" err="1" smtClean="0">
                <a:latin typeface="Consolas" charset="0"/>
                <a:ea typeface="Consolas" charset="0"/>
                <a:cs typeface="Consolas" charset="0"/>
              </a:rPr>
              <a:t>fromJust</a:t>
            </a:r>
            <a:r>
              <a:rPr lang="en-US" sz="2200" b="1" dirty="0" smtClean="0">
                <a:latin typeface="Consolas" charset="0"/>
                <a:ea typeface="Consolas" charset="0"/>
                <a:cs typeface="Consolas" charset="0"/>
              </a:rPr>
              <a:t> (match path "</a:t>
            </a:r>
            <a:r>
              <a:rPr lang="en-US" sz="2200" b="1" dirty="0" err="1" smtClean="0">
                <a:latin typeface="Consolas" charset="0"/>
                <a:ea typeface="Consolas" charset="0"/>
                <a:cs typeface="Consolas" charset="0"/>
              </a:rPr>
              <a:t>dth</a:t>
            </a:r>
            <a:r>
              <a:rPr lang="en-US" sz="2200" b="1" dirty="0" smtClean="0">
                <a:latin typeface="Consolas" charset="0"/>
                <a:ea typeface="Consolas" charset="0"/>
                <a:cs typeface="Consolas" charset="0"/>
              </a:rPr>
              <a:t>/popl17/</a:t>
            </a:r>
            <a:r>
              <a:rPr lang="en-US" sz="2200" b="1" dirty="0" err="1" smtClean="0">
                <a:latin typeface="Consolas" charset="0"/>
                <a:ea typeface="Consolas" charset="0"/>
                <a:cs typeface="Consolas" charset="0"/>
              </a:rPr>
              <a:t>Regexp.hs</a:t>
            </a:r>
            <a:r>
              <a:rPr lang="en-US" sz="2200" b="1" dirty="0" smtClean="0">
                <a:latin typeface="Consolas" charset="0"/>
                <a:ea typeface="Consolas" charset="0"/>
                <a:cs typeface="Consolas" charset="0"/>
              </a:rPr>
              <a:t>")</a:t>
            </a: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:t </a:t>
            </a:r>
            <a:r>
              <a:rPr lang="en-US" sz="2200" b="1" dirty="0" err="1" smtClean="0">
                <a:latin typeface="Consolas" charset="0"/>
                <a:ea typeface="Consolas" charset="0"/>
                <a:cs typeface="Consolas" charset="0"/>
              </a:rPr>
              <a:t>dict</a:t>
            </a:r>
            <a:endParaRPr lang="en-US" sz="2200" b="1" dirty="0">
              <a:latin typeface="Consolas" charset="0"/>
              <a:ea typeface="Consolas" charset="0"/>
              <a:cs typeface="Consolas" charset="0"/>
            </a:endParaRPr>
          </a:p>
          <a:p>
            <a:pPr marL="0" indent="0">
              <a:buNone/>
            </a:pPr>
            <a:r>
              <a:rPr lang="en-US" sz="2200" b="1" dirty="0" err="1" smtClean="0">
                <a:latin typeface="Consolas" charset="0"/>
                <a:ea typeface="Consolas" charset="0"/>
                <a:cs typeface="Consolas" charset="0"/>
              </a:rPr>
              <a:t>Dict</a:t>
            </a:r>
            <a:r>
              <a:rPr lang="en-US" sz="2200" b="1" dirty="0" smtClean="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endParaRPr lang="en-US" sz="2200" b="1" dirty="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:t path</a:t>
            </a:r>
          </a:p>
          <a:p>
            <a:pPr marL="0" indent="0">
              <a:buNone/>
            </a:pPr>
            <a:r>
              <a:rPr lang="fr-FR" sz="2200" b="1" dirty="0" smtClean="0">
                <a:latin typeface="Consolas" charset="0"/>
                <a:ea typeface="Consolas" charset="0"/>
                <a:cs typeface="Consolas" charset="0"/>
              </a:rPr>
              <a:t>R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smtClean="0">
                <a:solidFill>
                  <a:schemeClr val="accent5"/>
                </a:solidFill>
                <a:latin typeface="Consolas" charset="0"/>
                <a:ea typeface="Consolas" charset="0"/>
                <a:cs typeface="Consolas" charset="0"/>
              </a:rPr>
              <a:t>)</a:t>
            </a:r>
            <a:r>
              <a:rPr lang="fr-FR" sz="2200" b="1" dirty="0" smtClean="0">
                <a:latin typeface="Consolas" charset="0"/>
                <a:ea typeface="Consolas" charset="0"/>
                <a:cs typeface="Consolas" charset="0"/>
              </a:rPr>
              <a:t>]</a:t>
            </a:r>
            <a:endParaRPr lang="en-US" sz="2200" b="1" dirty="0" smtClean="0">
              <a:latin typeface="Consolas" charset="0"/>
              <a:ea typeface="Consolas" charset="0"/>
              <a:cs typeface="Consolas" charset="0"/>
            </a:endParaRPr>
          </a:p>
        </p:txBody>
      </p:sp>
      <p:sp>
        <p:nvSpPr>
          <p:cNvPr id="23" name="TextBox 22"/>
          <p:cNvSpPr txBox="1"/>
          <p:nvPr/>
        </p:nvSpPr>
        <p:spPr>
          <a:xfrm>
            <a:off x="5286548" y="6488668"/>
            <a:ext cx="3658502" cy="369332"/>
          </a:xfrm>
          <a:prstGeom prst="rect">
            <a:avLst/>
          </a:prstGeom>
          <a:noFill/>
        </p:spPr>
        <p:txBody>
          <a:bodyPr wrap="none" rtlCol="0">
            <a:spAutoFit/>
          </a:bodyPr>
          <a:lstStyle/>
          <a:p>
            <a:r>
              <a:rPr lang="en-US" smtClean="0">
                <a:solidFill>
                  <a:schemeClr val="bg2">
                    <a:lumMod val="50000"/>
                  </a:schemeClr>
                </a:solidFill>
              </a:rPr>
              <a:t>Type-level symbols </a:t>
            </a:r>
            <a:r>
              <a:rPr lang="en-US" dirty="0" smtClean="0">
                <a:solidFill>
                  <a:schemeClr val="bg2">
                    <a:lumMod val="50000"/>
                  </a:schemeClr>
                </a:solidFill>
              </a:rPr>
              <a:t>[</a:t>
            </a:r>
            <a:r>
              <a:rPr lang="en-US" dirty="0" err="1" smtClean="0">
                <a:solidFill>
                  <a:schemeClr val="bg2">
                    <a:lumMod val="50000"/>
                  </a:schemeClr>
                </a:solidFill>
              </a:rPr>
              <a:t>Diatcki</a:t>
            </a:r>
            <a:r>
              <a:rPr lang="en-US" dirty="0" smtClean="0">
                <a:solidFill>
                  <a:schemeClr val="bg2">
                    <a:lumMod val="50000"/>
                  </a:schemeClr>
                </a:solidFill>
              </a:rPr>
              <a:t>, HS 2015]</a:t>
            </a:r>
            <a:endParaRPr lang="en-US" dirty="0">
              <a:solidFill>
                <a:schemeClr val="bg2">
                  <a:lumMod val="50000"/>
                </a:schemeClr>
              </a:solidFill>
            </a:endParaRPr>
          </a:p>
        </p:txBody>
      </p:sp>
      <p:sp>
        <p:nvSpPr>
          <p:cNvPr id="24" name="TextBox 23"/>
          <p:cNvSpPr txBox="1"/>
          <p:nvPr/>
        </p:nvSpPr>
        <p:spPr>
          <a:xfrm>
            <a:off x="2095083" y="6201575"/>
            <a:ext cx="6876113" cy="369332"/>
          </a:xfrm>
          <a:prstGeom prst="rect">
            <a:avLst/>
          </a:prstGeom>
          <a:noFill/>
        </p:spPr>
        <p:txBody>
          <a:bodyPr wrap="none" rtlCol="0">
            <a:spAutoFit/>
          </a:bodyPr>
          <a:lstStyle/>
          <a:p>
            <a:r>
              <a:rPr lang="en-US" dirty="0" err="1" smtClean="0">
                <a:solidFill>
                  <a:schemeClr val="bg2">
                    <a:lumMod val="50000"/>
                  </a:schemeClr>
                </a:solidFill>
              </a:rPr>
              <a:t>DataKinds</a:t>
            </a:r>
            <a:r>
              <a:rPr lang="en-US" dirty="0" smtClean="0">
                <a:solidFill>
                  <a:schemeClr val="bg2">
                    <a:lumMod val="50000"/>
                  </a:schemeClr>
                </a:solidFill>
              </a:rPr>
              <a:t> [</a:t>
            </a:r>
            <a:r>
              <a:rPr lang="en-US" dirty="0" err="1" smtClean="0">
                <a:solidFill>
                  <a:schemeClr val="bg2">
                    <a:lumMod val="50000"/>
                  </a:schemeClr>
                </a:solidFill>
              </a:rPr>
              <a:t>Yorgey</a:t>
            </a:r>
            <a:r>
              <a:rPr lang="en-US" dirty="0" smtClean="0">
                <a:solidFill>
                  <a:schemeClr val="bg2">
                    <a:lumMod val="50000"/>
                  </a:schemeClr>
                </a:solidFill>
              </a:rPr>
              <a:t>, Weirich, Cretin, Peyton Jones, </a:t>
            </a:r>
            <a:r>
              <a:rPr lang="en-US" dirty="0" err="1" smtClean="0">
                <a:solidFill>
                  <a:schemeClr val="bg2">
                    <a:lumMod val="50000"/>
                  </a:schemeClr>
                </a:solidFill>
              </a:rPr>
              <a:t>Magalhães</a:t>
            </a:r>
            <a:r>
              <a:rPr lang="en-US" dirty="0" smtClean="0">
                <a:solidFill>
                  <a:schemeClr val="bg2">
                    <a:lumMod val="50000"/>
                  </a:schemeClr>
                </a:solidFill>
              </a:rPr>
              <a:t> TLDI 2012]</a:t>
            </a:r>
            <a:endParaRPr lang="en-US" dirty="0">
              <a:solidFill>
                <a:schemeClr val="bg2">
                  <a:lumMod val="50000"/>
                </a:schemeClr>
              </a:solidFill>
            </a:endParaRPr>
          </a:p>
        </p:txBody>
      </p:sp>
    </p:spTree>
    <p:extLst>
      <p:ext uri="{BB962C8B-B14F-4D97-AF65-F5344CB8AC3E}">
        <p14:creationId xmlns:p14="http://schemas.microsoft.com/office/powerpoint/2010/main" val="70508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052689" y="3438079"/>
            <a:ext cx="787791" cy="346130"/>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4" name="Rectangle 13"/>
          <p:cNvSpPr/>
          <p:nvPr/>
        </p:nvSpPr>
        <p:spPr>
          <a:xfrm>
            <a:off x="1097282" y="4438905"/>
            <a:ext cx="773723" cy="330041"/>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grpSp>
        <p:nvGrpSpPr>
          <p:cNvPr id="12" name="Group 11"/>
          <p:cNvGrpSpPr/>
          <p:nvPr/>
        </p:nvGrpSpPr>
        <p:grpSpPr>
          <a:xfrm>
            <a:off x="787791" y="1561514"/>
            <a:ext cx="7828230" cy="407963"/>
            <a:chOff x="787791" y="1561514"/>
            <a:chExt cx="7828230" cy="407963"/>
          </a:xfrm>
        </p:grpSpPr>
        <p:sp>
          <p:nvSpPr>
            <p:cNvPr id="10" name="Rectangle 9"/>
            <p:cNvSpPr/>
            <p:nvPr/>
          </p:nvSpPr>
          <p:spPr>
            <a:xfrm>
              <a:off x="787791" y="1561514"/>
              <a:ext cx="675249"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28650" y="111554"/>
            <a:ext cx="7886700" cy="859632"/>
          </a:xfrm>
        </p:spPr>
        <p:txBody>
          <a:bodyPr/>
          <a:lstStyle/>
          <a:p>
            <a:r>
              <a:rPr lang="en-US" dirty="0" smtClean="0"/>
              <a:t>How does this work?</a:t>
            </a:r>
            <a:endParaRPr lang="en-US" dirty="0"/>
          </a:p>
        </p:txBody>
      </p:sp>
      <p:sp>
        <p:nvSpPr>
          <p:cNvPr id="3" name="Content Placeholder 2"/>
          <p:cNvSpPr>
            <a:spLocks noGrp="1"/>
          </p:cNvSpPr>
          <p:nvPr>
            <p:ph idx="1"/>
          </p:nvPr>
        </p:nvSpPr>
        <p:spPr>
          <a:xfrm>
            <a:off x="457200" y="1094829"/>
            <a:ext cx="8229600" cy="1717527"/>
          </a:xfrm>
          <a:noFill/>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2200" b="1" dirty="0" smtClean="0">
                <a:latin typeface="Consolas" charset="0"/>
                <a:ea typeface="Consolas" charset="0"/>
                <a:cs typeface="Consolas" charset="0"/>
              </a:rPr>
              <a:t>&gt; path </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re|</a:t>
            </a:r>
            <a:r>
              <a:rPr lang="en-US" sz="2200" b="1" dirty="0">
                <a:solidFill>
                  <a:schemeClr val="tx1"/>
                </a:solidFill>
                <a:latin typeface="Consolas" charset="0"/>
                <a:ea typeface="Consolas" charset="0"/>
                <a:cs typeface="Consolas" charset="0"/>
              </a:rPr>
              <a:t>/?(</a:t>
            </a:r>
            <a:r>
              <a:rPr lang="en-US" sz="2200" b="1" dirty="0">
                <a:solidFill>
                  <a:schemeClr val="accent1"/>
                </a:solidFill>
                <a:latin typeface="Consolas" charset="0"/>
                <a:ea typeface="Consolas" charset="0"/>
                <a:cs typeface="Consolas" charset="0"/>
              </a:rPr>
              <a:t>(?P&lt;d&gt;[^/]+)</a:t>
            </a:r>
            <a:r>
              <a:rPr lang="en-US" sz="2200" b="1" dirty="0">
                <a:solidFill>
                  <a:schemeClr val="tx1"/>
                </a:solidFill>
                <a:latin typeface="Consolas" charset="0"/>
                <a:ea typeface="Consolas" charset="0"/>
                <a:cs typeface="Consolas" charset="0"/>
              </a:rPr>
              <a:t>/)*</a:t>
            </a:r>
            <a:r>
              <a:rPr lang="en-US" sz="2200" b="1" dirty="0">
                <a:solidFill>
                  <a:schemeClr val="accent4"/>
                </a:solidFill>
                <a:latin typeface="Consolas" charset="0"/>
                <a:ea typeface="Consolas" charset="0"/>
                <a:cs typeface="Consolas" charset="0"/>
              </a:rPr>
              <a:t>(?P&lt;b</a:t>
            </a:r>
            <a:r>
              <a:rPr lang="en-US" sz="2200" b="1" dirty="0" smtClean="0">
                <a:solidFill>
                  <a:schemeClr val="accent4"/>
                </a:solidFill>
                <a:latin typeface="Consolas" charset="0"/>
                <a:ea typeface="Consolas" charset="0"/>
                <a:cs typeface="Consolas" charset="0"/>
              </a:rPr>
              <a:t>&gt;[^\./]+)</a:t>
            </a:r>
            <a:r>
              <a:rPr lang="en-US" sz="2200" b="1" dirty="0" smtClean="0">
                <a:solidFill>
                  <a:schemeClr val="accent5"/>
                </a:solidFill>
                <a:latin typeface="Consolas" charset="0"/>
                <a:ea typeface="Consolas" charset="0"/>
                <a:cs typeface="Consolas" charset="0"/>
              </a:rPr>
              <a:t>(?</a:t>
            </a:r>
            <a:r>
              <a:rPr lang="en-US" sz="2200" b="1" dirty="0">
                <a:solidFill>
                  <a:schemeClr val="accent5"/>
                </a:solidFill>
                <a:latin typeface="Consolas" charset="0"/>
                <a:ea typeface="Consolas" charset="0"/>
                <a:cs typeface="Consolas" charset="0"/>
              </a:rPr>
              <a:t>P&lt;e&gt;\..*)</a:t>
            </a:r>
            <a:r>
              <a:rPr lang="en-US" sz="2200" b="1" dirty="0">
                <a:solidFill>
                  <a:schemeClr val="tx1"/>
                </a:solidFill>
                <a:latin typeface="Consolas" charset="0"/>
                <a:ea typeface="Consolas" charset="0"/>
                <a:cs typeface="Consolas" charset="0"/>
              </a:rPr>
              <a:t>?</a:t>
            </a:r>
            <a:r>
              <a:rPr lang="en-US" sz="2200" b="1" dirty="0">
                <a:latin typeface="Consolas" charset="0"/>
                <a:ea typeface="Consolas" charset="0"/>
                <a:cs typeface="Consolas" charset="0"/>
              </a:rPr>
              <a:t>|]</a:t>
            </a: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:t path</a:t>
            </a:r>
          </a:p>
          <a:p>
            <a:pPr marL="0" indent="0">
              <a:buNone/>
            </a:pPr>
            <a:r>
              <a:rPr lang="fr-FR" sz="2200" b="1" dirty="0" smtClean="0">
                <a:latin typeface="Consolas" charset="0"/>
                <a:ea typeface="Consolas" charset="0"/>
                <a:cs typeface="Consolas" charset="0"/>
              </a:rPr>
              <a:t>R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endParaRPr lang="en-US" sz="2200" b="1" dirty="0">
              <a:latin typeface="Consolas" charset="0"/>
              <a:ea typeface="Consolas" charset="0"/>
              <a:cs typeface="Consolas" charset="0"/>
            </a:endParaRPr>
          </a:p>
        </p:txBody>
      </p:sp>
      <p:sp>
        <p:nvSpPr>
          <p:cNvPr id="5" name="TextBox 4"/>
          <p:cNvSpPr txBox="1"/>
          <p:nvPr/>
        </p:nvSpPr>
        <p:spPr>
          <a:xfrm>
            <a:off x="4034023" y="6437349"/>
            <a:ext cx="5029967" cy="369332"/>
          </a:xfrm>
          <a:prstGeom prst="rect">
            <a:avLst/>
          </a:prstGeom>
          <a:noFill/>
        </p:spPr>
        <p:txBody>
          <a:bodyPr wrap="none" rtlCol="0">
            <a:spAutoFit/>
          </a:bodyPr>
          <a:lstStyle/>
          <a:p>
            <a:r>
              <a:rPr lang="en-US" dirty="0" err="1" smtClean="0">
                <a:solidFill>
                  <a:schemeClr val="bg2">
                    <a:lumMod val="50000"/>
                  </a:schemeClr>
                </a:solidFill>
              </a:rPr>
              <a:t>TemplateHaskell</a:t>
            </a:r>
            <a:r>
              <a:rPr lang="en-US" dirty="0" smtClean="0">
                <a:solidFill>
                  <a:schemeClr val="bg2">
                    <a:lumMod val="50000"/>
                  </a:schemeClr>
                </a:solidFill>
              </a:rPr>
              <a:t> [</a:t>
            </a:r>
            <a:r>
              <a:rPr lang="en-US" dirty="0" err="1" smtClean="0">
                <a:solidFill>
                  <a:schemeClr val="bg2">
                    <a:lumMod val="50000"/>
                  </a:schemeClr>
                </a:solidFill>
              </a:rPr>
              <a:t>Sheard</a:t>
            </a:r>
            <a:r>
              <a:rPr lang="en-US" dirty="0" smtClean="0">
                <a:solidFill>
                  <a:schemeClr val="bg2">
                    <a:lumMod val="50000"/>
                  </a:schemeClr>
                </a:solidFill>
              </a:rPr>
              <a:t> &amp; Peyton Jones, HW 2002]</a:t>
            </a:r>
            <a:endParaRPr lang="en-US" dirty="0">
              <a:solidFill>
                <a:schemeClr val="bg2">
                  <a:lumMod val="50000"/>
                </a:schemeClr>
              </a:solidFill>
            </a:endParaRPr>
          </a:p>
        </p:txBody>
      </p:sp>
      <p:sp>
        <p:nvSpPr>
          <p:cNvPr id="7" name="TextBox 6"/>
          <p:cNvSpPr txBox="1"/>
          <p:nvPr/>
        </p:nvSpPr>
        <p:spPr>
          <a:xfrm>
            <a:off x="4290645" y="111553"/>
            <a:ext cx="3733010" cy="769441"/>
          </a:xfrm>
          <a:prstGeom prst="rect">
            <a:avLst/>
          </a:prstGeom>
          <a:noFill/>
        </p:spPr>
        <p:txBody>
          <a:bodyPr wrap="none" rtlCol="0">
            <a:spAutoFit/>
          </a:bodyPr>
          <a:lstStyle/>
          <a:p>
            <a:r>
              <a:rPr lang="en-US" sz="4400" dirty="0" smtClean="0">
                <a:latin typeface="Tw Cen MT Condensed" charset="0"/>
                <a:ea typeface="Tw Cen MT Condensed" charset="0"/>
                <a:cs typeface="Tw Cen MT Condensed" charset="0"/>
              </a:rPr>
              <a:t>Compile time parsing</a:t>
            </a:r>
            <a:endParaRPr lang="en-US" sz="4400" dirty="0">
              <a:latin typeface="Tw Cen MT Condensed" charset="0"/>
              <a:ea typeface="Tw Cen MT Condensed" charset="0"/>
              <a:cs typeface="Tw Cen MT Condensed" charset="0"/>
            </a:endParaRPr>
          </a:p>
        </p:txBody>
      </p:sp>
      <p:sp>
        <p:nvSpPr>
          <p:cNvPr id="8" name="Down Arrow 7"/>
          <p:cNvSpPr/>
          <p:nvPr/>
        </p:nvSpPr>
        <p:spPr>
          <a:xfrm>
            <a:off x="7582487" y="2812356"/>
            <a:ext cx="1256421" cy="971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1266" y="1108897"/>
            <a:ext cx="8229601" cy="1703459"/>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47700" y="6153376"/>
            <a:ext cx="6116290" cy="369332"/>
          </a:xfrm>
          <a:prstGeom prst="rect">
            <a:avLst/>
          </a:prstGeom>
          <a:noFill/>
        </p:spPr>
        <p:txBody>
          <a:bodyPr wrap="none" rtlCol="0">
            <a:spAutoFit/>
          </a:bodyPr>
          <a:lstStyle/>
          <a:p>
            <a:r>
              <a:rPr lang="en-US" dirty="0" err="1" smtClean="0">
                <a:solidFill>
                  <a:schemeClr val="bg2">
                    <a:lumMod val="50000"/>
                  </a:schemeClr>
                </a:solidFill>
              </a:rPr>
              <a:t>TypeApplications</a:t>
            </a:r>
            <a:r>
              <a:rPr lang="en-US" dirty="0" smtClean="0">
                <a:solidFill>
                  <a:schemeClr val="bg2">
                    <a:lumMod val="50000"/>
                  </a:schemeClr>
                </a:solidFill>
              </a:rPr>
              <a:t> [Eisenberg, Weirich, </a:t>
            </a:r>
            <a:r>
              <a:rPr lang="en-US" dirty="0" err="1" smtClean="0">
                <a:solidFill>
                  <a:schemeClr val="bg2">
                    <a:lumMod val="50000"/>
                  </a:schemeClr>
                </a:solidFill>
              </a:rPr>
              <a:t>Hamidhasan</a:t>
            </a:r>
            <a:r>
              <a:rPr lang="en-US" dirty="0" smtClean="0">
                <a:solidFill>
                  <a:schemeClr val="bg2">
                    <a:lumMod val="50000"/>
                  </a:schemeClr>
                </a:solidFill>
              </a:rPr>
              <a:t>, ESOP 2016]</a:t>
            </a:r>
            <a:endParaRPr lang="en-US" dirty="0">
              <a:solidFill>
                <a:schemeClr val="bg2">
                  <a:lumMod val="50000"/>
                </a:schemeClr>
              </a:solidFill>
            </a:endParaRPr>
          </a:p>
        </p:txBody>
      </p:sp>
      <p:sp>
        <p:nvSpPr>
          <p:cNvPr id="4" name="Content Placeholder 2"/>
          <p:cNvSpPr txBox="1">
            <a:spLocks/>
          </p:cNvSpPr>
          <p:nvPr/>
        </p:nvSpPr>
        <p:spPr>
          <a:xfrm>
            <a:off x="457199" y="3051175"/>
            <a:ext cx="8229601" cy="3114847"/>
          </a:xfrm>
          <a:prstGeom prst="rect">
            <a:avLst/>
          </a:prstGeom>
          <a:noFill/>
        </p:spPr>
        <p:style>
          <a:lnRef idx="2">
            <a:schemeClr val="accent1"/>
          </a:lnRef>
          <a:fillRef idx="1">
            <a:schemeClr val="lt1"/>
          </a:fillRef>
          <a:effectRef idx="0">
            <a:schemeClr val="accent1"/>
          </a:effectRef>
          <a:fontRef idx="minor">
            <a:schemeClr val="dk1"/>
          </a:fontRef>
        </p:style>
        <p:txBody>
          <a:bodyPr vert="horz" lIns="91436" tIns="45718" rIns="91436" bIns="45718"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Font typeface="Arial"/>
              <a:buNone/>
            </a:pPr>
            <a:r>
              <a:rPr lang="en-US" sz="1800" b="1" dirty="0" smtClean="0">
                <a:latin typeface="Consolas" charset="0"/>
                <a:ea typeface="Consolas" charset="0"/>
                <a:cs typeface="Consolas" charset="0"/>
              </a:rPr>
              <a:t>&gt; </a:t>
            </a:r>
            <a:r>
              <a:rPr lang="en-US" sz="2200" b="1" dirty="0" smtClean="0">
                <a:latin typeface="Consolas" charset="0"/>
                <a:ea typeface="Consolas" charset="0"/>
                <a:cs typeface="Consolas" charset="0"/>
              </a:rPr>
              <a:t>path = </a:t>
            </a:r>
            <a:r>
              <a:rPr lang="fr-FR" sz="2200" b="1" dirty="0" err="1" smtClean="0">
                <a:solidFill>
                  <a:schemeClr val="tx1"/>
                </a:solidFill>
                <a:latin typeface="Consolas" charset="0"/>
                <a:ea typeface="Consolas" charset="0"/>
                <a:cs typeface="Consolas" charset="0"/>
              </a:rPr>
              <a:t>ralt</a:t>
            </a:r>
            <a:r>
              <a:rPr lang="fr-FR" sz="2200" b="1" dirty="0" smtClean="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rempty</a:t>
            </a:r>
            <a:r>
              <a:rPr lang="fr-FR" sz="2200" b="1" dirty="0" smtClean="0">
                <a:solidFill>
                  <a:schemeClr val="tx1"/>
                </a:solidFill>
                <a:latin typeface="Consolas" charset="0"/>
                <a:ea typeface="Consolas" charset="0"/>
                <a:cs typeface="Consolas" charset="0"/>
              </a:rPr>
              <a:t> </a:t>
            </a:r>
            <a:r>
              <a:rPr lang="fr-FR" sz="2200" b="1" dirty="0">
                <a:solidFill>
                  <a:schemeClr val="tx1"/>
                </a:solidFill>
                <a:latin typeface="Consolas" charset="0"/>
                <a:ea typeface="Consolas" charset="0"/>
                <a:cs typeface="Consolas" charset="0"/>
              </a:rPr>
              <a:t>(</a:t>
            </a:r>
            <a:r>
              <a:rPr lang="fr-FR" sz="2200" b="1" dirty="0" err="1">
                <a:solidFill>
                  <a:schemeClr val="tx1"/>
                </a:solidFill>
                <a:latin typeface="Consolas" charset="0"/>
                <a:ea typeface="Consolas" charset="0"/>
                <a:cs typeface="Consolas" charset="0"/>
              </a:rPr>
              <a:t>rchars</a:t>
            </a:r>
            <a:r>
              <a:rPr lang="fr-FR" sz="2200" b="1" dirty="0">
                <a:solidFill>
                  <a:schemeClr val="tx1"/>
                </a:solidFill>
                <a:latin typeface="Consolas" charset="0"/>
                <a:ea typeface="Consolas" charset="0"/>
                <a:cs typeface="Consolas" charset="0"/>
              </a:rPr>
              <a:t> "/")</a:t>
            </a:r>
            <a:r>
              <a:rPr lang="fr-FR" sz="2200" b="1" dirty="0">
                <a:latin typeface="Consolas" charset="0"/>
                <a:ea typeface="Consolas" charset="0"/>
                <a:cs typeface="Consolas" charset="0"/>
              </a:rPr>
              <a:t> `</a:t>
            </a:r>
            <a:r>
              <a:rPr lang="fr-FR" sz="2200" b="1" dirty="0" err="1">
                <a:latin typeface="Consolas" charset="0"/>
                <a:ea typeface="Consolas" charset="0"/>
                <a:cs typeface="Consolas" charset="0"/>
              </a:rPr>
              <a:t>rseq</a:t>
            </a:r>
            <a:r>
              <a:rPr lang="fr-FR" sz="2200" b="1" dirty="0">
                <a:latin typeface="Consolas" charset="0"/>
                <a:ea typeface="Consolas" charset="0"/>
                <a:cs typeface="Consolas" charset="0"/>
              </a:rPr>
              <a:t>`        </a:t>
            </a:r>
            <a:br>
              <a:rPr lang="fr-FR" sz="2200" b="1" dirty="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rstar</a:t>
            </a:r>
            <a:r>
              <a:rPr lang="fr-FR" sz="2200" b="1" dirty="0" smtClean="0">
                <a:solidFill>
                  <a:schemeClr val="tx1"/>
                </a:solidFill>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a:t>
            </a:r>
            <a:r>
              <a:rPr lang="fr-FR" sz="2200" b="1" dirty="0" err="1">
                <a:solidFill>
                  <a:schemeClr val="accent1"/>
                </a:solidFill>
                <a:latin typeface="Consolas" charset="0"/>
                <a:ea typeface="Consolas" charset="0"/>
                <a:cs typeface="Consolas" charset="0"/>
              </a:rPr>
              <a:t>rmark</a:t>
            </a:r>
            <a:r>
              <a:rPr lang="fr-FR" sz="2200" b="1" dirty="0">
                <a:solidFill>
                  <a:schemeClr val="accent1"/>
                </a:solidFill>
                <a:latin typeface="Consolas" charset="0"/>
                <a:ea typeface="Consolas" charset="0"/>
                <a:cs typeface="Consolas" charset="0"/>
              </a:rPr>
              <a:t> @</a:t>
            </a:r>
            <a:r>
              <a:rPr lang="fr-FR" sz="2200" b="1" dirty="0" smtClean="0">
                <a:solidFill>
                  <a:schemeClr val="accent1"/>
                </a:solidFill>
                <a:latin typeface="Consolas" charset="0"/>
                <a:ea typeface="Consolas" charset="0"/>
                <a:cs typeface="Consolas" charset="0"/>
              </a:rPr>
              <a:t>"d" </a:t>
            </a:r>
            <a:r>
              <a:rPr lang="fr-FR" sz="2200" b="1" dirty="0">
                <a:solidFill>
                  <a:schemeClr val="accent1"/>
                </a:solidFill>
                <a:latin typeface="Consolas" charset="0"/>
                <a:ea typeface="Consolas" charset="0"/>
                <a:cs typeface="Consolas" charset="0"/>
              </a:rPr>
              <a:t>(</a:t>
            </a:r>
            <a:r>
              <a:rPr lang="fr-FR" sz="2200" b="1" dirty="0" err="1">
                <a:solidFill>
                  <a:schemeClr val="accent1"/>
                </a:solidFill>
                <a:latin typeface="Consolas" charset="0"/>
                <a:ea typeface="Consolas" charset="0"/>
                <a:cs typeface="Consolas" charset="0"/>
              </a:rPr>
              <a:t>rplus</a:t>
            </a:r>
            <a:r>
              <a:rPr lang="fr-FR" sz="2200" b="1" dirty="0">
                <a:solidFill>
                  <a:schemeClr val="accent1"/>
                </a:solidFill>
                <a:latin typeface="Consolas" charset="0"/>
                <a:ea typeface="Consolas" charset="0"/>
                <a:cs typeface="Consolas" charset="0"/>
              </a:rPr>
              <a:t> (</a:t>
            </a:r>
            <a:r>
              <a:rPr lang="fr-FR" sz="2200" b="1" dirty="0" err="1">
                <a:solidFill>
                  <a:schemeClr val="accent1"/>
                </a:solidFill>
                <a:latin typeface="Consolas" charset="0"/>
                <a:ea typeface="Consolas" charset="0"/>
                <a:cs typeface="Consolas" charset="0"/>
              </a:rPr>
              <a:t>rnot</a:t>
            </a:r>
            <a:r>
              <a:rPr lang="fr-FR" sz="2200" b="1" dirty="0">
                <a:solidFill>
                  <a:schemeClr val="accent1"/>
                </a:solidFill>
                <a:latin typeface="Consolas" charset="0"/>
                <a:ea typeface="Consolas" charset="0"/>
                <a:cs typeface="Consolas" charset="0"/>
              </a:rPr>
              <a:t> "/")) </a:t>
            </a:r>
            <a:br>
              <a:rPr lang="fr-FR" sz="2200" b="1" dirty="0">
                <a:solidFill>
                  <a:schemeClr val="accent1"/>
                </a:solidFill>
                <a:latin typeface="Consolas" charset="0"/>
                <a:ea typeface="Consolas" charset="0"/>
                <a:cs typeface="Consolas" charset="0"/>
              </a:rPr>
            </a:br>
            <a:r>
              <a:rPr lang="fr-FR" sz="2200" b="1" dirty="0" smtClean="0">
                <a:solidFill>
                  <a:schemeClr val="accent1"/>
                </a:solidFill>
                <a:latin typeface="Consolas" charset="0"/>
                <a:ea typeface="Consolas" charset="0"/>
                <a:cs typeface="Consolas" charset="0"/>
              </a:rPr>
              <a:t>    </a:t>
            </a:r>
            <a:r>
              <a:rPr lang="fr-FR" sz="2200" b="1" dirty="0" smtClean="0">
                <a:solidFill>
                  <a:schemeClr val="tx1"/>
                </a:solidFill>
                <a:latin typeface="Consolas" charset="0"/>
                <a:ea typeface="Consolas" charset="0"/>
                <a:cs typeface="Consolas" charset="0"/>
              </a:rPr>
              <a:t>`</a:t>
            </a:r>
            <a:r>
              <a:rPr lang="fr-FR" sz="2200" b="1" dirty="0" err="1">
                <a:solidFill>
                  <a:schemeClr val="tx1"/>
                </a:solidFill>
                <a:latin typeface="Consolas" charset="0"/>
                <a:ea typeface="Consolas" charset="0"/>
                <a:cs typeface="Consolas" charset="0"/>
              </a:rPr>
              <a:t>rseq</a:t>
            </a:r>
            <a:r>
              <a:rPr lang="fr-FR" sz="2200" b="1" dirty="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rchars</a:t>
            </a:r>
            <a:r>
              <a:rPr lang="fr-FR" sz="2200" b="1" dirty="0" smtClean="0">
                <a:solidFill>
                  <a:schemeClr val="tx1"/>
                </a:solidFill>
                <a:latin typeface="Consolas" charset="0"/>
                <a:ea typeface="Consolas" charset="0"/>
                <a:cs typeface="Consolas" charset="0"/>
              </a:rPr>
              <a:t> "/")</a:t>
            </a:r>
            <a:r>
              <a:rPr lang="fr-FR" sz="2200" b="1" dirty="0">
                <a:solidFill>
                  <a:srgbClr val="FFC000"/>
                </a:solidFill>
                <a:latin typeface="Consolas" charset="0"/>
                <a:ea typeface="Consolas" charset="0"/>
                <a:cs typeface="Consolas" charset="0"/>
              </a:rPr>
              <a:t> </a:t>
            </a:r>
            <a:r>
              <a:rPr lang="fr-FR" sz="2200" b="1" dirty="0" smtClean="0">
                <a:latin typeface="Consolas" charset="0"/>
                <a:ea typeface="Consolas" charset="0"/>
                <a:cs typeface="Consolas" charset="0"/>
              </a:rPr>
              <a:t>`</a:t>
            </a:r>
            <a:r>
              <a:rPr lang="fr-FR" sz="2200" b="1" dirty="0" err="1" smtClean="0">
                <a:latin typeface="Consolas" charset="0"/>
                <a:ea typeface="Consolas" charset="0"/>
                <a:cs typeface="Consolas" charset="0"/>
              </a:rPr>
              <a:t>rseq</a:t>
            </a:r>
            <a:r>
              <a:rPr lang="fr-FR" sz="2200" b="1" dirty="0" smtClean="0">
                <a:latin typeface="Consolas" charset="0"/>
                <a:ea typeface="Consolas" charset="0"/>
                <a:cs typeface="Consolas" charset="0"/>
              </a:rPr>
              <a:t>` </a:t>
            </a:r>
            <a:br>
              <a:rPr lang="fr-FR" sz="2200" b="1" dirty="0" smtClean="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accent4"/>
                </a:solidFill>
                <a:latin typeface="Consolas" charset="0"/>
                <a:ea typeface="Consolas" charset="0"/>
                <a:cs typeface="Consolas" charset="0"/>
              </a:rPr>
              <a:t>rmark</a:t>
            </a:r>
            <a:r>
              <a:rPr lang="fr-FR" sz="2200" b="1" dirty="0" smtClean="0">
                <a:solidFill>
                  <a:schemeClr val="accent4"/>
                </a:solidFill>
                <a:latin typeface="Consolas" charset="0"/>
                <a:ea typeface="Consolas" charset="0"/>
                <a:cs typeface="Consolas" charset="0"/>
              </a:rPr>
              <a:t> </a:t>
            </a:r>
            <a:r>
              <a:rPr lang="fr-FR" sz="2200" b="1" dirty="0">
                <a:solidFill>
                  <a:schemeClr val="accent4"/>
                </a:solidFill>
                <a:latin typeface="Consolas" charset="0"/>
                <a:ea typeface="Consolas" charset="0"/>
                <a:cs typeface="Consolas" charset="0"/>
              </a:rPr>
              <a:t>@</a:t>
            </a:r>
            <a:r>
              <a:rPr lang="fr-FR" sz="2200" b="1" dirty="0" smtClean="0">
                <a:solidFill>
                  <a:schemeClr val="accent4"/>
                </a:solidFill>
                <a:latin typeface="Consolas" charset="0"/>
                <a:ea typeface="Consolas" charset="0"/>
                <a:cs typeface="Consolas" charset="0"/>
              </a:rPr>
              <a:t>"b" </a:t>
            </a:r>
            <a:r>
              <a:rPr lang="fr-FR" sz="2200" b="1" dirty="0">
                <a:solidFill>
                  <a:schemeClr val="accent4"/>
                </a:solidFill>
                <a:latin typeface="Consolas" charset="0"/>
                <a:ea typeface="Consolas" charset="0"/>
                <a:cs typeface="Consolas" charset="0"/>
              </a:rPr>
              <a:t>(</a:t>
            </a:r>
            <a:r>
              <a:rPr lang="fr-FR" sz="2200" b="1" dirty="0" err="1">
                <a:solidFill>
                  <a:schemeClr val="accent4"/>
                </a:solidFill>
                <a:latin typeface="Consolas" charset="0"/>
                <a:ea typeface="Consolas" charset="0"/>
                <a:cs typeface="Consolas" charset="0"/>
              </a:rPr>
              <a:t>rplus</a:t>
            </a:r>
            <a:r>
              <a:rPr lang="fr-FR" sz="2200" b="1" dirty="0">
                <a:solidFill>
                  <a:schemeClr val="accent4"/>
                </a:solidFill>
                <a:latin typeface="Consolas" charset="0"/>
                <a:ea typeface="Consolas" charset="0"/>
                <a:cs typeface="Consolas" charset="0"/>
              </a:rPr>
              <a:t> (</a:t>
            </a:r>
            <a:r>
              <a:rPr lang="fr-FR" sz="2200" b="1" dirty="0" err="1">
                <a:solidFill>
                  <a:schemeClr val="accent4"/>
                </a:solidFill>
                <a:latin typeface="Consolas" charset="0"/>
                <a:ea typeface="Consolas" charset="0"/>
                <a:cs typeface="Consolas" charset="0"/>
              </a:rPr>
              <a:t>rnot</a:t>
            </a:r>
            <a:r>
              <a:rPr lang="fr-FR" sz="2200" b="1" dirty="0">
                <a:solidFill>
                  <a:schemeClr val="accent4"/>
                </a:solidFill>
                <a:latin typeface="Consolas" charset="0"/>
                <a:ea typeface="Consolas" charset="0"/>
                <a:cs typeface="Consolas" charset="0"/>
              </a:rPr>
              <a:t> </a:t>
            </a:r>
            <a:r>
              <a:rPr lang="fr-FR" sz="2200" b="1" dirty="0" smtClean="0">
                <a:solidFill>
                  <a:schemeClr val="accent4"/>
                </a:solidFill>
                <a:latin typeface="Consolas" charset="0"/>
                <a:ea typeface="Consolas" charset="0"/>
                <a:cs typeface="Consolas" charset="0"/>
              </a:rPr>
              <a:t>"./"))</a:t>
            </a:r>
            <a:r>
              <a:rPr lang="fr-FR" sz="2200" b="1" dirty="0" smtClean="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err="1">
                <a:latin typeface="Consolas" charset="0"/>
                <a:ea typeface="Consolas" charset="0"/>
                <a:cs typeface="Consolas" charset="0"/>
              </a:rPr>
              <a:t>rseq</a:t>
            </a:r>
            <a:r>
              <a:rPr lang="fr-FR" sz="2200" b="1" dirty="0">
                <a:latin typeface="Consolas" charset="0"/>
                <a:ea typeface="Consolas" charset="0"/>
                <a:cs typeface="Consolas" charset="0"/>
              </a:rPr>
              <a:t>`        </a:t>
            </a:r>
            <a:br>
              <a:rPr lang="fr-FR" sz="2200" b="1" dirty="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ralt</a:t>
            </a:r>
            <a:r>
              <a:rPr lang="fr-FR" sz="2200" b="1" dirty="0" smtClean="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rempty</a:t>
            </a:r>
            <a:r>
              <a:rPr lang="fr-FR" sz="2200" b="1" dirty="0" smtClean="0">
                <a:solidFill>
                  <a:schemeClr val="tx1"/>
                </a:solidFill>
                <a:latin typeface="Consolas" charset="0"/>
                <a:ea typeface="Consolas" charset="0"/>
                <a:cs typeface="Consolas" charset="0"/>
              </a:rPr>
              <a:t> </a:t>
            </a:r>
            <a:r>
              <a:rPr lang="fr-FR" sz="2200" b="1" dirty="0" smtClean="0">
                <a:solidFill>
                  <a:schemeClr val="accent5"/>
                </a:solidFill>
                <a:latin typeface="Consolas" charset="0"/>
                <a:ea typeface="Consolas" charset="0"/>
                <a:cs typeface="Consolas" charset="0"/>
              </a:rPr>
              <a:t>(</a:t>
            </a:r>
            <a:r>
              <a:rPr lang="fr-FR" sz="2200" b="1" dirty="0" err="1">
                <a:solidFill>
                  <a:schemeClr val="accent5"/>
                </a:solidFill>
                <a:latin typeface="Consolas" charset="0"/>
                <a:ea typeface="Consolas" charset="0"/>
                <a:cs typeface="Consolas" charset="0"/>
              </a:rPr>
              <a:t>rmark</a:t>
            </a:r>
            <a:r>
              <a:rPr lang="fr-FR" sz="2200" b="1" dirty="0">
                <a:solidFill>
                  <a:schemeClr val="accent5"/>
                </a:solidFill>
                <a:latin typeface="Consolas" charset="0"/>
                <a:ea typeface="Consolas" charset="0"/>
                <a:cs typeface="Consolas" charset="0"/>
              </a:rPr>
              <a:t> @</a:t>
            </a:r>
            <a:r>
              <a:rPr lang="fr-FR" sz="2200" b="1" dirty="0" smtClean="0">
                <a:solidFill>
                  <a:schemeClr val="accent5"/>
                </a:solidFill>
                <a:latin typeface="Consolas" charset="0"/>
                <a:ea typeface="Consolas" charset="0"/>
                <a:cs typeface="Consolas" charset="0"/>
              </a:rPr>
              <a:t>"e" </a:t>
            </a:r>
            <a:br>
              <a:rPr lang="fr-FR" sz="2200" b="1" dirty="0" smtClean="0">
                <a:solidFill>
                  <a:schemeClr val="accent5"/>
                </a:solidFill>
                <a:latin typeface="Consolas" charset="0"/>
                <a:ea typeface="Consolas" charset="0"/>
                <a:cs typeface="Consolas" charset="0"/>
              </a:rPr>
            </a:br>
            <a:r>
              <a:rPr lang="fr-FR" sz="2200" b="1" dirty="0" smtClean="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rchars</a:t>
            </a:r>
            <a:r>
              <a:rPr lang="fr-FR" sz="2200" b="1" dirty="0" smtClean="0">
                <a:solidFill>
                  <a:schemeClr val="accent5"/>
                </a:solidFill>
                <a:latin typeface="Consolas" charset="0"/>
                <a:ea typeface="Consolas" charset="0"/>
                <a:cs typeface="Consolas" charset="0"/>
              </a:rPr>
              <a:t> "." </a:t>
            </a:r>
            <a:r>
              <a:rPr lang="fr-FR" sz="2200" b="1" dirty="0">
                <a:solidFill>
                  <a:schemeClr val="accent5"/>
                </a:solidFill>
                <a:latin typeface="Consolas" charset="0"/>
                <a:ea typeface="Consolas" charset="0"/>
                <a:cs typeface="Consolas" charset="0"/>
              </a:rPr>
              <a:t>`</a:t>
            </a:r>
            <a:r>
              <a:rPr lang="fr-FR" sz="2200" b="1" dirty="0" err="1">
                <a:solidFill>
                  <a:schemeClr val="accent5"/>
                </a:solidFill>
                <a:latin typeface="Consolas" charset="0"/>
                <a:ea typeface="Consolas" charset="0"/>
                <a:cs typeface="Consolas" charset="0"/>
              </a:rPr>
              <a:t>rseq</a:t>
            </a:r>
            <a:r>
              <a:rPr lang="fr-FR" sz="2200" b="1" dirty="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rstar</a:t>
            </a:r>
            <a:r>
              <a:rPr lang="fr-FR" sz="2200" b="1" dirty="0" smtClean="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rany</a:t>
            </a:r>
            <a:r>
              <a:rPr lang="fr-FR" sz="2200" b="1" dirty="0" smtClean="0">
                <a:solidFill>
                  <a:schemeClr val="accent5"/>
                </a:solidFill>
                <a:latin typeface="Consolas" charset="0"/>
                <a:ea typeface="Consolas" charset="0"/>
                <a:cs typeface="Consolas" charset="0"/>
              </a:rPr>
              <a:t>))</a:t>
            </a:r>
            <a:endParaRPr lang="en-US" sz="2200" b="1" dirty="0" smtClean="0">
              <a:solidFill>
                <a:schemeClr val="accent5"/>
              </a:solidFill>
              <a:latin typeface="Consolas" charset="0"/>
              <a:ea typeface="Consolas" charset="0"/>
              <a:cs typeface="Consolas" charset="0"/>
            </a:endParaRPr>
          </a:p>
          <a:p>
            <a:pPr marL="0" indent="0">
              <a:buFont typeface="Arial"/>
              <a:buNone/>
            </a:pPr>
            <a:r>
              <a:rPr lang="en-US" sz="2200" b="1" dirty="0" smtClean="0">
                <a:latin typeface="Consolas" charset="0"/>
                <a:ea typeface="Consolas" charset="0"/>
                <a:cs typeface="Consolas" charset="0"/>
              </a:rPr>
              <a:t>&gt; :t path</a:t>
            </a:r>
          </a:p>
          <a:p>
            <a:pPr marL="0" indent="0">
              <a:buFont typeface="Arial"/>
              <a:buNone/>
            </a:pPr>
            <a:r>
              <a:rPr lang="fr-FR" sz="2200" b="1" dirty="0" smtClean="0">
                <a:latin typeface="Consolas" charset="0"/>
                <a:ea typeface="Consolas" charset="0"/>
                <a:cs typeface="Consolas" charset="0"/>
              </a:rPr>
              <a:t>R '[</a:t>
            </a:r>
            <a:r>
              <a:rPr lang="fr-FR" sz="2200" b="1" dirty="0" smtClean="0">
                <a:solidFill>
                  <a:schemeClr val="accent4"/>
                </a:solidFill>
                <a:latin typeface="Consolas" charset="0"/>
                <a:ea typeface="Consolas" charset="0"/>
                <a:cs typeface="Consolas" charset="0"/>
              </a:rPr>
              <a:t>'("b", 'Once)</a:t>
            </a:r>
            <a:r>
              <a:rPr lang="fr-FR" sz="2200" b="1" dirty="0" smtClean="0">
                <a:latin typeface="Consolas" charset="0"/>
                <a:ea typeface="Consolas" charset="0"/>
                <a:cs typeface="Consolas" charset="0"/>
              </a:rPr>
              <a:t>, </a:t>
            </a:r>
            <a:r>
              <a:rPr lang="fr-FR" sz="2200" b="1" dirty="0" smtClean="0">
                <a:solidFill>
                  <a:schemeClr val="accent1"/>
                </a:solidFill>
                <a:latin typeface="Consolas" charset="0"/>
                <a:ea typeface="Consolas" charset="0"/>
                <a:cs typeface="Consolas" charset="0"/>
              </a:rPr>
              <a:t>'("d", '</a:t>
            </a:r>
            <a:r>
              <a:rPr lang="fr-FR" sz="2200" b="1" dirty="0" err="1" smtClean="0">
                <a:solidFill>
                  <a:schemeClr val="accent1"/>
                </a:solidFill>
                <a:latin typeface="Consolas" charset="0"/>
                <a:ea typeface="Consolas" charset="0"/>
                <a:cs typeface="Consolas" charset="0"/>
              </a:rPr>
              <a:t>Many</a:t>
            </a:r>
            <a:r>
              <a:rPr lang="fr-FR" sz="2200" b="1" dirty="0" smtClean="0">
                <a:solidFill>
                  <a:schemeClr val="accent1"/>
                </a:solidFill>
                <a:latin typeface="Consolas" charset="0"/>
                <a:ea typeface="Consolas" charset="0"/>
                <a:cs typeface="Consolas" charset="0"/>
              </a:rPr>
              <a:t>)</a:t>
            </a:r>
            <a:r>
              <a:rPr lang="fr-FR" sz="2200" b="1" dirty="0" smtClean="0">
                <a:latin typeface="Consolas" charset="0"/>
                <a:ea typeface="Consolas" charset="0"/>
                <a:cs typeface="Consolas" charset="0"/>
              </a:rPr>
              <a:t>, </a:t>
            </a:r>
            <a:r>
              <a:rPr lang="fr-FR" sz="2200" b="1" dirty="0" smtClean="0">
                <a:solidFill>
                  <a:schemeClr val="accent5"/>
                </a:solidFill>
                <a:latin typeface="Consolas" charset="0"/>
                <a:ea typeface="Consolas" charset="0"/>
                <a:cs typeface="Consolas" charset="0"/>
              </a:rPr>
              <a:t>'("e", '</a:t>
            </a:r>
            <a:r>
              <a:rPr lang="fr-FR" sz="2200" b="1" dirty="0" err="1" smtClean="0">
                <a:solidFill>
                  <a:schemeClr val="accent5"/>
                </a:solidFill>
                <a:latin typeface="Consolas" charset="0"/>
                <a:ea typeface="Consolas" charset="0"/>
                <a:cs typeface="Consolas" charset="0"/>
              </a:rPr>
              <a:t>Opt</a:t>
            </a:r>
            <a:r>
              <a:rPr lang="fr-FR" sz="2200" b="1" dirty="0" smtClean="0">
                <a:solidFill>
                  <a:schemeClr val="accent5"/>
                </a:solidFill>
                <a:latin typeface="Consolas" charset="0"/>
                <a:ea typeface="Consolas" charset="0"/>
                <a:cs typeface="Consolas" charset="0"/>
              </a:rPr>
              <a:t>)</a:t>
            </a:r>
            <a:r>
              <a:rPr lang="fr-FR" sz="2200" b="1" dirty="0" smtClean="0">
                <a:latin typeface="Consolas" charset="0"/>
                <a:ea typeface="Consolas" charset="0"/>
                <a:cs typeface="Consolas" charset="0"/>
              </a:rPr>
              <a:t>]</a:t>
            </a:r>
            <a:endParaRPr lang="en-US" sz="2200" b="1" dirty="0">
              <a:latin typeface="Consolas" charset="0"/>
              <a:ea typeface="Consolas" charset="0"/>
              <a:cs typeface="Consolas" charset="0"/>
            </a:endParaRPr>
          </a:p>
        </p:txBody>
      </p:sp>
    </p:spTree>
    <p:extLst>
      <p:ext uri="{BB962C8B-B14F-4D97-AF65-F5344CB8AC3E}">
        <p14:creationId xmlns:p14="http://schemas.microsoft.com/office/powerpoint/2010/main" val="212833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p:bldP spid="7" grpId="0"/>
      <p:bldP spid="7" grpId="1"/>
      <p:bldP spid="8" grpId="0" animBg="1"/>
      <p:bldP spid="9" grpId="0" animBg="1"/>
      <p:bldP spid="15"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Constructors have informative types</a:t>
            </a:r>
            <a:endParaRPr lang="en-US" dirty="0"/>
          </a:p>
        </p:txBody>
      </p:sp>
      <p:sp>
        <p:nvSpPr>
          <p:cNvPr id="3" name="Content Placeholder 2"/>
          <p:cNvSpPr>
            <a:spLocks noGrp="1"/>
          </p:cNvSpPr>
          <p:nvPr>
            <p:ph idx="1"/>
          </p:nvPr>
        </p:nvSpPr>
        <p:spPr>
          <a:xfrm>
            <a:off x="457200" y="1157108"/>
            <a:ext cx="8229599" cy="5272895"/>
          </a:xfrm>
          <a:ln/>
        </p:spPr>
        <p:style>
          <a:lnRef idx="2">
            <a:schemeClr val="accent1"/>
          </a:lnRef>
          <a:fillRef idx="1">
            <a:schemeClr val="lt1"/>
          </a:fillRef>
          <a:effectRef idx="0">
            <a:schemeClr val="accent1"/>
          </a:effectRef>
          <a:fontRef idx="minor">
            <a:schemeClr val="dk1"/>
          </a:fontRef>
        </p:style>
        <p:txBody>
          <a:bodyPr>
            <a:noAutofit/>
          </a:bodyPr>
          <a:lstStyle/>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accepts empty string only</a:t>
            </a:r>
            <a:endParaRPr lang="en-US" sz="2400" dirty="0" smtClean="0">
              <a:solidFill>
                <a:schemeClr val="accent4"/>
              </a:solidFill>
              <a:latin typeface="Consolas"/>
              <a:ea typeface="Osaka"/>
              <a:cs typeface="Consolas"/>
            </a:endParaRPr>
          </a:p>
          <a:p>
            <a:pPr>
              <a:spcBef>
                <a:spcPts val="200"/>
              </a:spcBef>
              <a:buNone/>
            </a:pPr>
            <a:r>
              <a:rPr lang="en-US" sz="2400" b="1" dirty="0" err="1" smtClean="0">
                <a:latin typeface="Consolas"/>
                <a:ea typeface="Osaka"/>
                <a:cs typeface="Consolas"/>
              </a:rPr>
              <a:t>rempty</a:t>
            </a:r>
            <a:r>
              <a:rPr lang="en-US" sz="2400" b="1" dirty="0" smtClean="0">
                <a:latin typeface="Consolas"/>
                <a:ea typeface="Osaka"/>
                <a:cs typeface="Consolas"/>
              </a:rPr>
              <a:t> </a:t>
            </a:r>
            <a:r>
              <a:rPr lang="en-US" sz="2400" b="1" dirty="0">
                <a:latin typeface="Consolas"/>
                <a:ea typeface="Osaka"/>
                <a:cs typeface="Consolas"/>
              </a:rPr>
              <a:t>:: R </a:t>
            </a:r>
            <a:r>
              <a:rPr lang="en-US" sz="2400" b="1" dirty="0" smtClean="0">
                <a:solidFill>
                  <a:schemeClr val="accent1"/>
                </a:solidFill>
                <a:latin typeface="Consolas"/>
                <a:ea typeface="Osaka"/>
                <a:cs typeface="Consolas"/>
              </a:rPr>
              <a:t>'[]</a:t>
            </a: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accepts single char </a:t>
            </a:r>
            <a:r>
              <a:rPr lang="en-US" sz="2400" dirty="0" smtClean="0">
                <a:solidFill>
                  <a:schemeClr val="accent4"/>
                </a:solidFill>
                <a:latin typeface="Consolas"/>
                <a:ea typeface="Osaka"/>
                <a:cs typeface="Consolas"/>
              </a:rPr>
              <a:t>only</a:t>
            </a:r>
            <a:endParaRPr lang="en-US" sz="2400" dirty="0">
              <a:solidFill>
                <a:schemeClr val="accent4"/>
              </a:solidFill>
              <a:latin typeface="Consolas"/>
              <a:ea typeface="Osaka"/>
              <a:cs typeface="Consolas"/>
            </a:endParaRPr>
          </a:p>
          <a:p>
            <a:pPr>
              <a:spcBef>
                <a:spcPts val="200"/>
              </a:spcBef>
              <a:buNone/>
            </a:pPr>
            <a:r>
              <a:rPr lang="en-US" sz="2400" b="1" dirty="0" err="1" smtClean="0">
                <a:latin typeface="Consolas"/>
                <a:ea typeface="Osaka"/>
                <a:cs typeface="Consolas"/>
              </a:rPr>
              <a:t>rchar</a:t>
            </a:r>
            <a:r>
              <a:rPr lang="en-US" sz="2400" b="1" dirty="0" smtClean="0">
                <a:latin typeface="Consolas"/>
                <a:ea typeface="Osaka"/>
                <a:cs typeface="Consolas"/>
              </a:rPr>
              <a:t>  </a:t>
            </a:r>
            <a:r>
              <a:rPr lang="en-US" sz="2400" b="1" dirty="0">
                <a:latin typeface="Consolas"/>
                <a:ea typeface="Osaka"/>
                <a:cs typeface="Consolas"/>
              </a:rPr>
              <a:t>:: </a:t>
            </a:r>
            <a:r>
              <a:rPr lang="en-US" sz="2400" b="1" dirty="0" smtClean="0">
                <a:latin typeface="Consolas"/>
                <a:ea typeface="Osaka"/>
                <a:cs typeface="Consolas"/>
              </a:rPr>
              <a:t>Char </a:t>
            </a:r>
            <a:r>
              <a:rPr lang="en-US" sz="2400" b="1" dirty="0">
                <a:latin typeface="Consolas"/>
                <a:ea typeface="Osaka"/>
                <a:cs typeface="Consolas"/>
              </a:rPr>
              <a:t>-&gt; R </a:t>
            </a:r>
            <a:r>
              <a:rPr lang="en-US" sz="2400" b="1" dirty="0" smtClean="0">
                <a:solidFill>
                  <a:schemeClr val="accent1"/>
                </a:solidFill>
                <a:latin typeface="Consolas"/>
                <a:ea typeface="Osaka"/>
                <a:cs typeface="Consolas"/>
              </a:rPr>
              <a:t>'[]</a:t>
            </a:r>
          </a:p>
          <a:p>
            <a:pPr>
              <a:spcBef>
                <a:spcPts val="200"/>
              </a:spcBef>
              <a:buNone/>
            </a:pPr>
            <a:endParaRPr lang="en-US" sz="2400" b="1" dirty="0" smtClean="0">
              <a:solidFill>
                <a:schemeClr val="accent1"/>
              </a:solidFill>
              <a:latin typeface="Consolas"/>
              <a:ea typeface="Osaka"/>
              <a:cs typeface="Consolas"/>
            </a:endParaRPr>
          </a:p>
          <a:p>
            <a:pPr>
              <a:spcBef>
                <a:spcPts val="200"/>
              </a:spcBef>
              <a:buNone/>
            </a:pPr>
            <a:r>
              <a:rPr lang="en-US" sz="2400" dirty="0">
                <a:solidFill>
                  <a:schemeClr val="accent4"/>
                </a:solidFill>
                <a:latin typeface="Consolas"/>
                <a:ea typeface="Osaka"/>
                <a:cs typeface="Consolas"/>
              </a:rPr>
              <a:t>-- alternative r</a:t>
            </a:r>
            <a:r>
              <a:rPr lang="en-US" sz="2400" baseline="-25000" dirty="0">
                <a:solidFill>
                  <a:schemeClr val="accent4"/>
                </a:solidFill>
                <a:latin typeface="Consolas"/>
                <a:ea typeface="Osaka"/>
                <a:cs typeface="Consolas"/>
              </a:rPr>
              <a:t>1</a:t>
            </a:r>
            <a:r>
              <a:rPr lang="en-US" sz="2400" dirty="0">
                <a:solidFill>
                  <a:schemeClr val="accent4"/>
                </a:solidFill>
                <a:latin typeface="Consolas"/>
                <a:ea typeface="Osaka"/>
                <a:cs typeface="Consolas"/>
              </a:rPr>
              <a:t>|r</a:t>
            </a:r>
            <a:r>
              <a:rPr lang="en-US" sz="2400" baseline="-25000" dirty="0">
                <a:solidFill>
                  <a:schemeClr val="accent4"/>
                </a:solidFill>
                <a:latin typeface="Consolas"/>
                <a:ea typeface="Osaka"/>
                <a:cs typeface="Consolas"/>
              </a:rPr>
              <a:t>2</a:t>
            </a:r>
            <a:endParaRPr lang="en-US" sz="2400" dirty="0">
              <a:solidFill>
                <a:schemeClr val="accent4"/>
              </a:solidFill>
              <a:latin typeface="Consolas"/>
              <a:ea typeface="Osaka"/>
              <a:cs typeface="Consolas"/>
            </a:endParaRPr>
          </a:p>
          <a:p>
            <a:pPr>
              <a:spcBef>
                <a:spcPts val="200"/>
              </a:spcBef>
              <a:buNone/>
            </a:pPr>
            <a:r>
              <a:rPr lang="en-US" sz="2400" b="1" dirty="0" err="1">
                <a:latin typeface="Consolas"/>
                <a:ea typeface="Osaka"/>
                <a:cs typeface="Consolas"/>
              </a:rPr>
              <a:t>r</a:t>
            </a:r>
            <a:r>
              <a:rPr lang="en-US" sz="2400" b="1" dirty="0" err="1" smtClean="0">
                <a:latin typeface="Consolas"/>
                <a:ea typeface="Osaka"/>
                <a:cs typeface="Consolas"/>
              </a:rPr>
              <a:t>alt</a:t>
            </a:r>
            <a:r>
              <a:rPr lang="en-US" sz="2400" b="1" dirty="0" smtClean="0">
                <a:latin typeface="Consolas"/>
                <a:ea typeface="Osaka"/>
                <a:cs typeface="Consolas"/>
              </a:rPr>
              <a:t>   </a:t>
            </a:r>
            <a:r>
              <a:rPr lang="en-US" sz="2400" b="1" dirty="0">
                <a:latin typeface="Consolas"/>
                <a:ea typeface="Osaka"/>
                <a:cs typeface="Consolas"/>
              </a:rPr>
              <a:t>:: R </a:t>
            </a:r>
            <a:r>
              <a:rPr lang="en-US" sz="2400" b="1" dirty="0" smtClean="0">
                <a:solidFill>
                  <a:schemeClr val="accent1"/>
                </a:solidFill>
                <a:latin typeface="Consolas"/>
                <a:ea typeface="Osaka"/>
                <a:cs typeface="Consolas"/>
              </a:rPr>
              <a:t>s1</a:t>
            </a:r>
            <a:r>
              <a:rPr lang="en-US" sz="2400" b="1" dirty="0" smtClean="0">
                <a:latin typeface="Consolas"/>
                <a:ea typeface="Osaka"/>
                <a:cs typeface="Consolas"/>
              </a:rPr>
              <a:t> -&gt; </a:t>
            </a:r>
            <a:r>
              <a:rPr lang="en-US" sz="2400" b="1" dirty="0">
                <a:latin typeface="Consolas"/>
                <a:ea typeface="Osaka"/>
                <a:cs typeface="Consolas"/>
              </a:rPr>
              <a:t>R </a:t>
            </a:r>
            <a:r>
              <a:rPr lang="en-US" sz="2400" b="1" dirty="0" smtClean="0">
                <a:solidFill>
                  <a:schemeClr val="accent1"/>
                </a:solidFill>
                <a:latin typeface="Consolas"/>
                <a:ea typeface="Osaka"/>
                <a:cs typeface="Consolas"/>
              </a:rPr>
              <a:t>s2</a:t>
            </a:r>
            <a:r>
              <a:rPr lang="en-US" sz="2400" b="1" dirty="0" smtClean="0">
                <a:latin typeface="Consolas"/>
                <a:ea typeface="Osaka"/>
                <a:cs typeface="Consolas"/>
              </a:rPr>
              <a:t> -&gt; </a:t>
            </a:r>
            <a:r>
              <a:rPr lang="en-US" sz="2400" b="1" dirty="0">
                <a:latin typeface="Consolas"/>
                <a:ea typeface="Osaka"/>
                <a:cs typeface="Consolas"/>
              </a:rPr>
              <a:t>R </a:t>
            </a:r>
            <a:r>
              <a:rPr lang="en-US" sz="2400" b="1" dirty="0" smtClean="0">
                <a:solidFill>
                  <a:schemeClr val="accent1"/>
                </a:solidFill>
                <a:latin typeface="Consolas"/>
                <a:ea typeface="Osaka"/>
                <a:cs typeface="Consolas"/>
              </a:rPr>
              <a:t>(Alt s1 s2)</a:t>
            </a: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sequence  </a:t>
            </a:r>
            <a:r>
              <a:rPr lang="en-US" sz="2400" dirty="0" smtClean="0">
                <a:solidFill>
                  <a:schemeClr val="accent4"/>
                </a:solidFill>
                <a:latin typeface="Consolas"/>
                <a:ea typeface="Osaka"/>
                <a:cs typeface="Consolas"/>
              </a:rPr>
              <a:t>r</a:t>
            </a:r>
            <a:r>
              <a:rPr lang="en-US" sz="2400" baseline="-25000" dirty="0" smtClean="0">
                <a:solidFill>
                  <a:schemeClr val="accent4"/>
                </a:solidFill>
                <a:latin typeface="Consolas"/>
                <a:ea typeface="Osaka"/>
                <a:cs typeface="Consolas"/>
              </a:rPr>
              <a:t>1</a:t>
            </a:r>
            <a:r>
              <a:rPr lang="en-US" sz="2400" dirty="0" smtClean="0">
                <a:solidFill>
                  <a:schemeClr val="accent4"/>
                </a:solidFill>
                <a:latin typeface="Consolas"/>
                <a:ea typeface="Osaka"/>
                <a:cs typeface="Consolas"/>
              </a:rPr>
              <a:t>r</a:t>
            </a:r>
            <a:r>
              <a:rPr lang="en-US" sz="2400" baseline="-25000" dirty="0" smtClean="0">
                <a:solidFill>
                  <a:schemeClr val="accent4"/>
                </a:solidFill>
                <a:latin typeface="Consolas"/>
                <a:ea typeface="Osaka"/>
                <a:cs typeface="Consolas"/>
              </a:rPr>
              <a:t>2</a:t>
            </a:r>
          </a:p>
          <a:p>
            <a:pPr>
              <a:spcBef>
                <a:spcPts val="200"/>
              </a:spcBef>
              <a:buNone/>
            </a:pPr>
            <a:r>
              <a:rPr lang="en-US" sz="2400" b="1" dirty="0" err="1">
                <a:latin typeface="Consolas"/>
                <a:ea typeface="Osaka"/>
                <a:cs typeface="Consolas"/>
              </a:rPr>
              <a:t>rseq</a:t>
            </a:r>
            <a:r>
              <a:rPr lang="en-US" sz="2400" b="1" dirty="0">
                <a:latin typeface="Consolas"/>
                <a:ea typeface="Osaka"/>
                <a:cs typeface="Consolas"/>
              </a:rPr>
              <a:t>   :: R </a:t>
            </a:r>
            <a:r>
              <a:rPr lang="en-US" sz="2400" b="1" dirty="0">
                <a:solidFill>
                  <a:schemeClr val="accent1"/>
                </a:solidFill>
                <a:latin typeface="Consolas"/>
                <a:ea typeface="Osaka"/>
                <a:cs typeface="Consolas"/>
              </a:rPr>
              <a:t>s1</a:t>
            </a:r>
            <a:r>
              <a:rPr lang="en-US" sz="2400" b="1" dirty="0">
                <a:latin typeface="Consolas"/>
                <a:ea typeface="Osaka"/>
                <a:cs typeface="Consolas"/>
              </a:rPr>
              <a:t> -&gt; R </a:t>
            </a:r>
            <a:r>
              <a:rPr lang="en-US" sz="2400" b="1" dirty="0">
                <a:solidFill>
                  <a:schemeClr val="accent1"/>
                </a:solidFill>
                <a:latin typeface="Consolas"/>
                <a:ea typeface="Osaka"/>
                <a:cs typeface="Consolas"/>
              </a:rPr>
              <a:t>s2</a:t>
            </a:r>
            <a:r>
              <a:rPr lang="en-US" sz="2400" b="1" dirty="0">
                <a:latin typeface="Consolas"/>
                <a:ea typeface="Osaka"/>
                <a:cs typeface="Consolas"/>
              </a:rPr>
              <a:t> -&gt; R </a:t>
            </a:r>
            <a:r>
              <a:rPr lang="en-US" sz="2400" b="1" dirty="0">
                <a:solidFill>
                  <a:schemeClr val="accent1"/>
                </a:solidFill>
                <a:latin typeface="Consolas"/>
                <a:ea typeface="Osaka"/>
                <a:cs typeface="Consolas"/>
              </a:rPr>
              <a:t>(Merge s1 s2)</a:t>
            </a:r>
            <a:r>
              <a:rPr lang="en-US" sz="2400" b="1" dirty="0" smtClean="0">
                <a:solidFill>
                  <a:schemeClr val="accent4"/>
                </a:solidFill>
                <a:latin typeface="Consolas"/>
                <a:ea typeface="Osaka"/>
                <a:cs typeface="Consolas"/>
              </a:rPr>
              <a:t>  </a:t>
            </a:r>
          </a:p>
          <a:p>
            <a:pPr>
              <a:spcBef>
                <a:spcPts val="200"/>
              </a:spcBef>
              <a:buNone/>
            </a:pPr>
            <a:r>
              <a:rPr lang="en-US" sz="2400" dirty="0">
                <a:solidFill>
                  <a:schemeClr val="accent4"/>
                </a:solidFill>
                <a:latin typeface="Consolas"/>
                <a:ea typeface="Osaka"/>
                <a:cs typeface="Consolas"/>
              </a:rPr>
              <a:t>-- iteration r* </a:t>
            </a:r>
            <a:r>
              <a:rPr lang="en-US" sz="2400" dirty="0">
                <a:solidFill>
                  <a:schemeClr val="bg2">
                    <a:lumMod val="75000"/>
                  </a:schemeClr>
                </a:solidFill>
                <a:latin typeface="Consolas"/>
                <a:ea typeface="Osaka"/>
                <a:cs typeface="Consolas"/>
              </a:rPr>
              <a:t> </a:t>
            </a:r>
            <a:r>
              <a:rPr lang="en-US" sz="2400" b="1" dirty="0">
                <a:solidFill>
                  <a:schemeClr val="bg2">
                    <a:lumMod val="75000"/>
                  </a:schemeClr>
                </a:solidFill>
                <a:latin typeface="Consolas"/>
                <a:ea typeface="Osaka"/>
                <a:cs typeface="Consolas"/>
              </a:rPr>
              <a:t>    </a:t>
            </a:r>
            <a:r>
              <a:rPr lang="en-US" sz="2400" b="1" dirty="0">
                <a:latin typeface="Consolas"/>
                <a:ea typeface="Osaka"/>
                <a:cs typeface="Consolas"/>
              </a:rPr>
              <a:t>                     </a:t>
            </a:r>
            <a:endParaRPr lang="en-US" sz="2400" b="1" baseline="-25000" dirty="0">
              <a:solidFill>
                <a:schemeClr val="accent4"/>
              </a:solidFill>
              <a:latin typeface="Consolas"/>
              <a:ea typeface="Osaka"/>
              <a:cs typeface="Consolas"/>
            </a:endParaRPr>
          </a:p>
          <a:p>
            <a:pPr>
              <a:spcBef>
                <a:spcPts val="200"/>
              </a:spcBef>
              <a:buNone/>
            </a:pPr>
            <a:r>
              <a:rPr lang="en-US" sz="2400" b="1" dirty="0" err="1">
                <a:latin typeface="Consolas"/>
                <a:ea typeface="Osaka"/>
                <a:cs typeface="Consolas"/>
              </a:rPr>
              <a:t>rstar</a:t>
            </a:r>
            <a:r>
              <a:rPr lang="en-US" sz="2400" b="1" dirty="0">
                <a:latin typeface="Consolas"/>
                <a:ea typeface="Osaka"/>
                <a:cs typeface="Consolas"/>
              </a:rPr>
              <a:t>  :: R </a:t>
            </a:r>
            <a:r>
              <a:rPr lang="en-US" sz="2400" b="1" dirty="0">
                <a:solidFill>
                  <a:schemeClr val="accent1"/>
                </a:solidFill>
                <a:latin typeface="Consolas"/>
                <a:ea typeface="Osaka"/>
                <a:cs typeface="Consolas"/>
              </a:rPr>
              <a:t>s</a:t>
            </a:r>
            <a:r>
              <a:rPr lang="en-US" sz="2400" b="1" dirty="0">
                <a:latin typeface="Consolas"/>
                <a:ea typeface="Osaka"/>
                <a:cs typeface="Consolas"/>
              </a:rPr>
              <a:t> -&gt; R </a:t>
            </a:r>
            <a:r>
              <a:rPr lang="en-US" sz="2400" b="1" dirty="0">
                <a:solidFill>
                  <a:schemeClr val="accent1"/>
                </a:solidFill>
                <a:latin typeface="Consolas"/>
                <a:ea typeface="Osaka"/>
                <a:cs typeface="Consolas"/>
              </a:rPr>
              <a:t>(Repeat s</a:t>
            </a:r>
            <a:r>
              <a:rPr lang="en-US" sz="2400" b="1" dirty="0" smtClean="0">
                <a:solidFill>
                  <a:schemeClr val="accent1"/>
                </a:solidFill>
                <a:latin typeface="Consolas"/>
                <a:ea typeface="Osaka"/>
                <a:cs typeface="Consolas"/>
              </a:rPr>
              <a:t>)</a:t>
            </a:r>
            <a:r>
              <a:rPr lang="en-US" sz="2400" b="1" dirty="0" smtClean="0">
                <a:solidFill>
                  <a:schemeClr val="bg2">
                    <a:lumMod val="75000"/>
                  </a:schemeClr>
                </a:solidFill>
                <a:latin typeface="Consolas"/>
                <a:ea typeface="Osaka"/>
                <a:cs typeface="Consolas"/>
              </a:rPr>
              <a:t>     </a:t>
            </a:r>
            <a:r>
              <a:rPr lang="en-US" sz="2400" b="1" dirty="0" smtClean="0">
                <a:latin typeface="Consolas"/>
                <a:ea typeface="Osaka"/>
                <a:cs typeface="Consolas"/>
              </a:rPr>
              <a:t>         </a:t>
            </a:r>
            <a:endParaRPr lang="en-US" sz="2400" b="1" dirty="0" smtClean="0">
              <a:solidFill>
                <a:schemeClr val="accent1"/>
              </a:solidFill>
              <a:latin typeface="Consolas"/>
              <a:ea typeface="Osaka"/>
              <a:cs typeface="Consolas"/>
            </a:endParaRPr>
          </a:p>
          <a:p>
            <a:pPr>
              <a:spcBef>
                <a:spcPts val="200"/>
              </a:spcBef>
              <a:buNone/>
            </a:pPr>
            <a:endParaRPr lang="en-US" sz="2400" b="1" dirty="0" smtClean="0">
              <a:solidFill>
                <a:schemeClr val="accent4"/>
              </a:solidFill>
              <a:latin typeface="Consolas"/>
              <a:ea typeface="Osaka"/>
              <a:cs typeface="Consolas"/>
            </a:endParaRP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marked subexpression</a:t>
            </a:r>
          </a:p>
          <a:p>
            <a:pPr>
              <a:spcBef>
                <a:spcPts val="200"/>
              </a:spcBef>
              <a:buNone/>
            </a:pPr>
            <a:r>
              <a:rPr lang="en-US" sz="2400" b="1" dirty="0" err="1" smtClean="0">
                <a:latin typeface="Consolas"/>
                <a:ea typeface="Osaka"/>
                <a:cs typeface="Consolas"/>
              </a:rPr>
              <a:t>rmark</a:t>
            </a:r>
            <a:r>
              <a:rPr lang="en-US" sz="2400" b="1" dirty="0" smtClean="0">
                <a:latin typeface="Consolas"/>
                <a:ea typeface="Osaka"/>
                <a:cs typeface="Consolas"/>
              </a:rPr>
              <a:t>  </a:t>
            </a:r>
            <a:r>
              <a:rPr lang="en-US" sz="2400" b="1" dirty="0">
                <a:latin typeface="Consolas"/>
                <a:ea typeface="Osaka"/>
                <a:cs typeface="Consolas"/>
              </a:rPr>
              <a:t>:: </a:t>
            </a:r>
            <a:r>
              <a:rPr lang="en-US" sz="2400" b="1" dirty="0" smtClean="0">
                <a:latin typeface="Consolas"/>
                <a:ea typeface="Osaka"/>
                <a:cs typeface="Consolas"/>
              </a:rPr>
              <a:t>∀n s. R </a:t>
            </a:r>
            <a:r>
              <a:rPr lang="en-US" sz="2400" b="1" dirty="0">
                <a:solidFill>
                  <a:schemeClr val="accent1"/>
                </a:solidFill>
                <a:latin typeface="Consolas"/>
                <a:ea typeface="Osaka"/>
                <a:cs typeface="Consolas"/>
              </a:rPr>
              <a:t>s</a:t>
            </a:r>
            <a:r>
              <a:rPr lang="en-US" sz="2400" b="1" dirty="0">
                <a:latin typeface="Consolas"/>
                <a:ea typeface="Osaka"/>
                <a:cs typeface="Consolas"/>
              </a:rPr>
              <a:t> -&gt; R </a:t>
            </a:r>
            <a:r>
              <a:rPr lang="en-US" sz="2400" b="1" dirty="0">
                <a:solidFill>
                  <a:schemeClr val="accent1"/>
                </a:solidFill>
                <a:latin typeface="Consolas"/>
                <a:ea typeface="Osaka"/>
                <a:cs typeface="Consolas"/>
              </a:rPr>
              <a:t>(Merge </a:t>
            </a:r>
            <a:r>
              <a:rPr lang="en-US" sz="2400" b="1" dirty="0" smtClean="0">
                <a:solidFill>
                  <a:schemeClr val="accent1"/>
                </a:solidFill>
                <a:latin typeface="Consolas"/>
                <a:ea typeface="Osaka"/>
                <a:cs typeface="Consolas"/>
              </a:rPr>
              <a:t>'(</a:t>
            </a:r>
            <a:r>
              <a:rPr lang="en-US" sz="2400" b="1" dirty="0" err="1" smtClean="0">
                <a:solidFill>
                  <a:schemeClr val="accent1"/>
                </a:solidFill>
                <a:latin typeface="Consolas"/>
                <a:ea typeface="Osaka"/>
                <a:cs typeface="Consolas"/>
              </a:rPr>
              <a:t>n,Once</a:t>
            </a:r>
            <a:r>
              <a:rPr lang="en-US" sz="2400" b="1" dirty="0" smtClean="0">
                <a:solidFill>
                  <a:schemeClr val="accent1"/>
                </a:solidFill>
                <a:latin typeface="Consolas"/>
                <a:ea typeface="Osaka"/>
                <a:cs typeface="Consolas"/>
              </a:rPr>
              <a:t>) </a:t>
            </a:r>
            <a:r>
              <a:rPr lang="en-US" sz="2400" b="1" dirty="0">
                <a:solidFill>
                  <a:schemeClr val="accent1"/>
                </a:solidFill>
                <a:latin typeface="Consolas"/>
                <a:ea typeface="Osaka"/>
                <a:cs typeface="Consolas"/>
              </a:rPr>
              <a:t>s</a:t>
            </a:r>
            <a:r>
              <a:rPr lang="en-US" sz="2400" b="1" dirty="0" smtClean="0">
                <a:solidFill>
                  <a:schemeClr val="accent1"/>
                </a:solidFill>
                <a:latin typeface="Consolas"/>
                <a:ea typeface="Osaka"/>
                <a:cs typeface="Consolas"/>
              </a:rPr>
              <a:t>)</a:t>
            </a:r>
            <a:r>
              <a:rPr lang="en-US" sz="2000" dirty="0" smtClean="0">
                <a:solidFill>
                  <a:schemeClr val="accent1"/>
                </a:solidFill>
                <a:latin typeface="Consolas"/>
                <a:ea typeface="Osaka"/>
                <a:cs typeface="Consolas"/>
              </a:rPr>
              <a:t> </a:t>
            </a:r>
          </a:p>
        </p:txBody>
      </p:sp>
      <p:sp>
        <p:nvSpPr>
          <p:cNvPr id="4" name="TextBox 3"/>
          <p:cNvSpPr txBox="1"/>
          <p:nvPr/>
        </p:nvSpPr>
        <p:spPr>
          <a:xfrm>
            <a:off x="1657118" y="6430003"/>
            <a:ext cx="7029681" cy="369332"/>
          </a:xfrm>
          <a:prstGeom prst="rect">
            <a:avLst/>
          </a:prstGeom>
          <a:noFill/>
        </p:spPr>
        <p:txBody>
          <a:bodyPr wrap="none" rtlCol="0">
            <a:spAutoFit/>
          </a:bodyPr>
          <a:lstStyle/>
          <a:p>
            <a:r>
              <a:rPr lang="en-US" dirty="0" err="1" smtClean="0">
                <a:solidFill>
                  <a:schemeClr val="bg2">
                    <a:lumMod val="50000"/>
                  </a:schemeClr>
                </a:solidFill>
              </a:rPr>
              <a:t>TypeFamilies</a:t>
            </a:r>
            <a:r>
              <a:rPr lang="en-US" dirty="0" smtClean="0">
                <a:solidFill>
                  <a:schemeClr val="bg2">
                    <a:lumMod val="50000"/>
                  </a:schemeClr>
                </a:solidFill>
              </a:rPr>
              <a:t> [</a:t>
            </a:r>
            <a:r>
              <a:rPr lang="en-US" dirty="0" err="1" smtClean="0">
                <a:solidFill>
                  <a:schemeClr val="bg2">
                    <a:lumMod val="50000"/>
                  </a:schemeClr>
                </a:solidFill>
              </a:rPr>
              <a:t>Schrijvers</a:t>
            </a:r>
            <a:r>
              <a:rPr lang="en-US" dirty="0">
                <a:solidFill>
                  <a:schemeClr val="bg2">
                    <a:lumMod val="50000"/>
                  </a:schemeClr>
                </a:solidFill>
              </a:rPr>
              <a:t>, </a:t>
            </a:r>
            <a:r>
              <a:rPr lang="en-US" dirty="0" smtClean="0">
                <a:solidFill>
                  <a:schemeClr val="bg2">
                    <a:lumMod val="50000"/>
                  </a:schemeClr>
                </a:solidFill>
              </a:rPr>
              <a:t>Peyton </a:t>
            </a:r>
            <a:r>
              <a:rPr lang="en-US" dirty="0">
                <a:solidFill>
                  <a:schemeClr val="bg2">
                    <a:lumMod val="50000"/>
                  </a:schemeClr>
                </a:solidFill>
              </a:rPr>
              <a:t>Jones, </a:t>
            </a:r>
            <a:r>
              <a:rPr lang="en-US" dirty="0" smtClean="0">
                <a:solidFill>
                  <a:schemeClr val="bg2">
                    <a:lumMod val="50000"/>
                  </a:schemeClr>
                </a:solidFill>
              </a:rPr>
              <a:t>Chakravarty</a:t>
            </a:r>
            <a:r>
              <a:rPr lang="en-US" dirty="0">
                <a:solidFill>
                  <a:schemeClr val="bg2">
                    <a:lumMod val="50000"/>
                  </a:schemeClr>
                </a:solidFill>
              </a:rPr>
              <a:t>, </a:t>
            </a:r>
            <a:r>
              <a:rPr lang="en-US" dirty="0" err="1" smtClean="0">
                <a:solidFill>
                  <a:schemeClr val="bg2">
                    <a:lumMod val="50000"/>
                  </a:schemeClr>
                </a:solidFill>
              </a:rPr>
              <a:t>Sulzmann</a:t>
            </a:r>
            <a:r>
              <a:rPr lang="en-US" dirty="0" smtClean="0">
                <a:solidFill>
                  <a:schemeClr val="bg2">
                    <a:lumMod val="50000"/>
                  </a:schemeClr>
                </a:solidFill>
              </a:rPr>
              <a:t>, </a:t>
            </a:r>
            <a:r>
              <a:rPr lang="en-US" dirty="0">
                <a:solidFill>
                  <a:schemeClr val="bg2">
                    <a:lumMod val="50000"/>
                  </a:schemeClr>
                </a:solidFill>
              </a:rPr>
              <a:t>ICFP </a:t>
            </a:r>
            <a:r>
              <a:rPr lang="en-US" dirty="0" smtClean="0">
                <a:solidFill>
                  <a:schemeClr val="bg2">
                    <a:lumMod val="50000"/>
                  </a:schemeClr>
                </a:solidFill>
              </a:rPr>
              <a:t>2008]</a:t>
            </a:r>
            <a:endParaRPr lang="en-US"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with types</a:t>
            </a:r>
            <a:endParaRPr lang="en-US" dirty="0"/>
          </a:p>
        </p:txBody>
      </p:sp>
      <p:sp>
        <p:nvSpPr>
          <p:cNvPr id="9" name="TextBox 8"/>
          <p:cNvSpPr txBox="1"/>
          <p:nvPr/>
        </p:nvSpPr>
        <p:spPr>
          <a:xfrm>
            <a:off x="5034837" y="1157108"/>
            <a:ext cx="3651962" cy="10156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Represent maps by lists of pairs, </a:t>
            </a:r>
          </a:p>
          <a:p>
            <a:r>
              <a:rPr lang="en-US" sz="2000" dirty="0" smtClean="0"/>
              <a:t>ordered by first component </a:t>
            </a:r>
          </a:p>
          <a:p>
            <a:r>
              <a:rPr lang="en-US" sz="2000" dirty="0" smtClean="0"/>
              <a:t>(name of the capture group)</a:t>
            </a:r>
            <a:endParaRPr lang="en-US" sz="2000" dirty="0"/>
          </a:p>
        </p:txBody>
      </p:sp>
      <p:sp>
        <p:nvSpPr>
          <p:cNvPr id="5" name="Rectangle 4"/>
          <p:cNvSpPr/>
          <p:nvPr/>
        </p:nvSpPr>
        <p:spPr>
          <a:xfrm>
            <a:off x="1631852" y="4009292"/>
            <a:ext cx="1603717" cy="36576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78147" y="4403188"/>
            <a:ext cx="1603717" cy="36576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57108"/>
            <a:ext cx="8229599" cy="5272895"/>
          </a:xfrm>
          <a:noFill/>
          <a:ln>
            <a:solidFill>
              <a:schemeClr val="accent1"/>
            </a:solidFill>
          </a:ln>
        </p:spPr>
        <p:style>
          <a:lnRef idx="2">
            <a:schemeClr val="accent6"/>
          </a:lnRef>
          <a:fillRef idx="1">
            <a:schemeClr val="lt1"/>
          </a:fillRef>
          <a:effectRef idx="0">
            <a:schemeClr val="accent6"/>
          </a:effectRef>
          <a:fontRef idx="minor">
            <a:schemeClr val="dk1"/>
          </a:fontRef>
        </p:style>
        <p:txBody>
          <a:bodyPr tIns="91440" bIns="91440">
            <a:noAutofit/>
          </a:bodyPr>
          <a:lstStyle/>
          <a:p>
            <a:pPr>
              <a:buNone/>
            </a:pPr>
            <a:r>
              <a:rPr lang="en-US" sz="2000" b="1" dirty="0" smtClean="0">
                <a:solidFill>
                  <a:schemeClr val="accent3"/>
                </a:solidFill>
                <a:latin typeface="Consolas"/>
                <a:ea typeface="Osaka"/>
                <a:cs typeface="Consolas"/>
              </a:rPr>
              <a:t>data</a:t>
            </a:r>
            <a:r>
              <a:rPr lang="en-US" sz="2000" b="1" dirty="0" smtClean="0">
                <a:solidFill>
                  <a:schemeClr val="tx1"/>
                </a:solidFill>
                <a:latin typeface="Consolas"/>
                <a:ea typeface="Osaka"/>
                <a:cs typeface="Consolas"/>
              </a:rPr>
              <a:t> </a:t>
            </a:r>
            <a:r>
              <a:rPr lang="en-US" sz="2000" b="1" dirty="0" err="1" smtClean="0">
                <a:solidFill>
                  <a:schemeClr val="accent4"/>
                </a:solidFill>
                <a:latin typeface="Consolas"/>
                <a:ea typeface="Osaka"/>
                <a:cs typeface="Consolas"/>
              </a:rPr>
              <a:t>Occ</a:t>
            </a:r>
            <a:r>
              <a:rPr lang="en-US" sz="2000" b="1" dirty="0" smtClean="0">
                <a:solidFill>
                  <a:schemeClr val="accent4"/>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Once</a:t>
            </a:r>
            <a:r>
              <a:rPr lang="en-US" sz="2000" b="1" dirty="0" smtClean="0">
                <a:solidFill>
                  <a:schemeClr val="tx1"/>
                </a:solidFill>
                <a:latin typeface="Consolas"/>
                <a:ea typeface="Osaka"/>
                <a:cs typeface="Consolas"/>
              </a:rPr>
              <a:t> | </a:t>
            </a:r>
            <a:r>
              <a:rPr lang="en-US" sz="2000" b="1" dirty="0" smtClean="0">
                <a:solidFill>
                  <a:schemeClr val="accent4"/>
                </a:solidFill>
                <a:latin typeface="Consolas"/>
                <a:ea typeface="Osaka"/>
                <a:cs typeface="Consolas"/>
              </a:rPr>
              <a:t>Opt</a:t>
            </a:r>
            <a:r>
              <a:rPr lang="en-US" sz="2000" b="1" dirty="0" smtClean="0">
                <a:solidFill>
                  <a:schemeClr val="tx1"/>
                </a:solidFill>
                <a:latin typeface="Consolas"/>
                <a:ea typeface="Osaka"/>
                <a:cs typeface="Consolas"/>
              </a:rPr>
              <a:t> | </a:t>
            </a:r>
            <a:r>
              <a:rPr lang="en-US" sz="2000" b="1" dirty="0" smtClean="0">
                <a:solidFill>
                  <a:schemeClr val="accent4"/>
                </a:solidFill>
                <a:latin typeface="Consolas"/>
                <a:ea typeface="Osaka"/>
                <a:cs typeface="Consolas"/>
              </a:rPr>
              <a:t>Many</a:t>
            </a:r>
          </a:p>
          <a:p>
            <a:pPr>
              <a:buNone/>
            </a:pPr>
            <a:r>
              <a:rPr lang="en-US" sz="2000" b="1" dirty="0" smtClean="0">
                <a:solidFill>
                  <a:schemeClr val="accent3"/>
                </a:solidFill>
                <a:latin typeface="Consolas"/>
                <a:ea typeface="Osaka"/>
                <a:cs typeface="Consolas"/>
              </a:rPr>
              <a:t>type</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a:t>
            </a:r>
            <a:r>
              <a:rPr lang="en-US" sz="2000" b="1" dirty="0" err="1" smtClean="0">
                <a:solidFill>
                  <a:schemeClr val="accent4"/>
                </a:solidFill>
                <a:latin typeface="Consolas"/>
                <a:ea typeface="Osaka"/>
                <a:cs typeface="Consolas"/>
              </a:rPr>
              <a:t>Symbol</a:t>
            </a:r>
            <a:r>
              <a:rPr lang="en-US" sz="2000" b="1" dirty="0" err="1" smtClean="0">
                <a:solidFill>
                  <a:schemeClr val="tx1"/>
                </a:solidFill>
                <a:latin typeface="Consolas"/>
                <a:ea typeface="Osaka"/>
                <a:cs typeface="Consolas"/>
              </a:rPr>
              <a:t>,</a:t>
            </a:r>
            <a:r>
              <a:rPr lang="en-US" sz="2000" b="1" dirty="0" err="1" smtClean="0">
                <a:solidFill>
                  <a:schemeClr val="accent4"/>
                </a:solidFill>
                <a:latin typeface="Consolas"/>
                <a:ea typeface="Osaka"/>
                <a:cs typeface="Consolas"/>
              </a:rPr>
              <a:t>Occ</a:t>
            </a:r>
            <a:r>
              <a:rPr lang="en-US" sz="2000" b="1" dirty="0" smtClean="0">
                <a:solidFill>
                  <a:schemeClr val="tx1"/>
                </a:solidFill>
                <a:latin typeface="Consolas"/>
                <a:ea typeface="Osaka"/>
                <a:cs typeface="Consolas"/>
              </a:rPr>
              <a:t>)]</a:t>
            </a:r>
          </a:p>
          <a:p>
            <a:pPr>
              <a:buNone/>
            </a:pPr>
            <a:endParaRPr lang="en-US" sz="2000" b="1" dirty="0" smtClean="0">
              <a:solidFill>
                <a:schemeClr val="tx1"/>
              </a:solidFill>
              <a:latin typeface="Consolas"/>
              <a:ea typeface="Osaka"/>
              <a:cs typeface="Consolas"/>
            </a:endParaRPr>
          </a:p>
          <a:p>
            <a:pPr>
              <a:buNone/>
            </a:pPr>
            <a:r>
              <a:rPr lang="en-US" sz="2000" b="1" dirty="0" smtClean="0">
                <a:solidFill>
                  <a:schemeClr val="accent3"/>
                </a:solidFill>
                <a:latin typeface="Consolas"/>
                <a:ea typeface="Osaka"/>
                <a:cs typeface="Consolas"/>
              </a:rPr>
              <a:t>type </a:t>
            </a:r>
            <a:r>
              <a:rPr lang="en-US" sz="2000" b="1" dirty="0">
                <a:solidFill>
                  <a:schemeClr val="accent3"/>
                </a:solidFill>
                <a:latin typeface="Consolas"/>
                <a:ea typeface="Osaka"/>
                <a:cs typeface="Consolas"/>
              </a:rPr>
              <a:t>family</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(s1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(s2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 </a:t>
            </a:r>
            <a:r>
              <a:rPr lang="en-US" sz="2000" b="1" dirty="0">
                <a:solidFill>
                  <a:schemeClr val="accent3"/>
                </a:solidFill>
                <a:latin typeface="Consolas"/>
                <a:ea typeface="Osaka"/>
                <a:cs typeface="Consolas"/>
              </a:rPr>
              <a:t>where</a:t>
            </a:r>
            <a:r>
              <a:rPr lang="en-US" sz="2000" b="1" dirty="0">
                <a:solidFill>
                  <a:schemeClr val="tx1"/>
                </a:solidFill>
                <a:latin typeface="Consolas"/>
                <a:ea typeface="Osaka"/>
                <a:cs typeface="Consolas"/>
              </a:rPr>
              <a:t>    </a:t>
            </a:r>
            <a:r>
              <a:rPr lang="en-US" sz="2000" b="1" dirty="0" smtClean="0">
                <a:solidFill>
                  <a:schemeClr val="accent3"/>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s  </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s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s  = s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('(n1,o1)</a:t>
            </a:r>
            <a:r>
              <a:rPr lang="en-US" sz="2000" b="1" dirty="0" smtClean="0">
                <a:solidFill>
                  <a:schemeClr val="accent3"/>
                </a:solidFill>
                <a:latin typeface="Consolas"/>
                <a:ea typeface="Osaka"/>
                <a:cs typeface="Consolas"/>
              </a:rPr>
              <a:t>:</a:t>
            </a:r>
            <a:r>
              <a:rPr lang="en-US" sz="2000" b="1" dirty="0" smtClean="0">
                <a:solidFill>
                  <a:schemeClr val="tx1"/>
                </a:solidFill>
                <a:latin typeface="Consolas"/>
                <a:ea typeface="Osaka"/>
                <a:cs typeface="Consolas"/>
              </a:rPr>
              <a:t>t1</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('(n2,o2)</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t2</a:t>
            </a:r>
            <a:r>
              <a:rPr lang="en-US" sz="2000" b="1" dirty="0">
                <a:solidFill>
                  <a:schemeClr val="tx1"/>
                </a:solidFill>
                <a:latin typeface="Consolas"/>
                <a:ea typeface="Osaka"/>
                <a:cs typeface="Consolas"/>
              </a:rPr>
              <a:t>) =      </a:t>
            </a:r>
            <a:endParaRPr lang="en-US" sz="2000" b="1" dirty="0" smtClean="0">
              <a:solidFill>
                <a:schemeClr val="tx1"/>
              </a:solidFill>
              <a:latin typeface="Consolas"/>
              <a:ea typeface="Osaka"/>
              <a:cs typeface="Consolas"/>
            </a:endParaRP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If</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(n1 :== n2</a:t>
            </a:r>
            <a:r>
              <a:rPr lang="en-US" sz="2000" b="1" dirty="0" smtClean="0">
                <a:solidFill>
                  <a:schemeClr val="tx1"/>
                </a:solidFill>
                <a:latin typeface="Consolas"/>
                <a:ea typeface="Osaka"/>
                <a:cs typeface="Consolas"/>
              </a:rPr>
              <a:t>) ('(n1, </a:t>
            </a:r>
            <a:r>
              <a:rPr lang="en-US" sz="2000" b="1" dirty="0" smtClean="0">
                <a:solidFill>
                  <a:schemeClr val="accent4"/>
                </a:solidFill>
                <a:latin typeface="Consolas"/>
                <a:ea typeface="Osaka"/>
                <a:cs typeface="Consolas"/>
              </a:rPr>
              <a:t>'Many</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t1 t2)         </a:t>
            </a:r>
            <a:endParaRPr lang="en-US" sz="2000" b="1" dirty="0" smtClean="0">
              <a:solidFill>
                <a:schemeClr val="tx1"/>
              </a:solidFill>
              <a:latin typeface="Consolas"/>
              <a:ea typeface="Osaka"/>
              <a:cs typeface="Consolas"/>
            </a:endParaRP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If</a:t>
            </a:r>
            <a:r>
              <a:rPr lang="en-US" sz="2000" b="1" dirty="0">
                <a:solidFill>
                  <a:schemeClr val="tx1"/>
                </a:solidFill>
                <a:latin typeface="Consolas"/>
                <a:ea typeface="Osaka"/>
                <a:cs typeface="Consolas"/>
              </a:rPr>
              <a:t> (n1 :&lt;= n2</a:t>
            </a:r>
            <a:r>
              <a:rPr lang="en-US" sz="2000" b="1" dirty="0" smtClean="0">
                <a:solidFill>
                  <a:schemeClr val="tx1"/>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('(n1, o1)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t1 </a:t>
            </a:r>
            <a:r>
              <a:rPr lang="en-US" sz="2000" b="1" dirty="0" smtClean="0">
                <a:solidFill>
                  <a:schemeClr val="tx1"/>
                </a:solidFill>
                <a:latin typeface="Consolas"/>
                <a:ea typeface="Osaka"/>
                <a:cs typeface="Consolas"/>
              </a:rPr>
              <a:t>('(n2,o2)</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t2</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('(n2, o2)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 </a:t>
            </a:r>
            <a:r>
              <a:rPr lang="en-US" sz="2000" b="1" dirty="0" smtClean="0">
                <a:solidFill>
                  <a:schemeClr val="tx1"/>
                </a:solidFill>
                <a:latin typeface="Consolas"/>
                <a:ea typeface="Osaka"/>
                <a:cs typeface="Consolas"/>
              </a:rPr>
              <a:t>('(n1,o1)</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t1) t2)</a:t>
            </a:r>
          </a:p>
          <a:p>
            <a:pPr>
              <a:buNone/>
            </a:pPr>
            <a:endParaRPr lang="en-US" sz="2000" b="1" dirty="0">
              <a:solidFill>
                <a:schemeClr val="tx1"/>
              </a:solidFill>
              <a:latin typeface="Consolas"/>
              <a:ea typeface="Osaka"/>
              <a:cs typeface="Consolas"/>
            </a:endParaRPr>
          </a:p>
        </p:txBody>
      </p:sp>
    </p:spTree>
    <p:extLst>
      <p:ext uri="{BB962C8B-B14F-4D97-AF65-F5344CB8AC3E}">
        <p14:creationId xmlns:p14="http://schemas.microsoft.com/office/powerpoint/2010/main" val="211015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3"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type-level computation</a:t>
            </a:r>
            <a:endParaRPr lang="en-US" dirty="0"/>
          </a:p>
        </p:txBody>
      </p:sp>
      <p:sp>
        <p:nvSpPr>
          <p:cNvPr id="3" name="Content Placeholder 2"/>
          <p:cNvSpPr>
            <a:spLocks noGrp="1"/>
          </p:cNvSpPr>
          <p:nvPr>
            <p:ph idx="1"/>
          </p:nvPr>
        </p:nvSpPr>
        <p:spPr/>
        <p:txBody>
          <a:bodyPr>
            <a:normAutofit/>
          </a:bodyPr>
          <a:lstStyle/>
          <a:p>
            <a:r>
              <a:rPr lang="en-US" sz="3200" dirty="0" smtClean="0"/>
              <a:t>Differences</a:t>
            </a:r>
          </a:p>
          <a:p>
            <a:pPr lvl="1"/>
            <a:r>
              <a:rPr lang="en-US" sz="2800" dirty="0" smtClean="0"/>
              <a:t>Type functions are arbitrary computation and need not be terminating (cf. Merge)</a:t>
            </a:r>
          </a:p>
          <a:p>
            <a:pPr lvl="1"/>
            <a:r>
              <a:rPr lang="en-US" sz="2800" dirty="0" smtClean="0"/>
              <a:t>Backwards compatible with HM type inference (no search &amp; no higher-order unification)</a:t>
            </a:r>
          </a:p>
          <a:p>
            <a:r>
              <a:rPr lang="en-US" sz="3200" dirty="0" smtClean="0"/>
              <a:t>What's next for GHC? </a:t>
            </a:r>
          </a:p>
          <a:p>
            <a:pPr lvl="1"/>
            <a:r>
              <a:rPr lang="en-US" sz="2800" dirty="0" smtClean="0"/>
              <a:t>Anonymous type-level functions, </a:t>
            </a:r>
          </a:p>
          <a:p>
            <a:pPr lvl="1"/>
            <a:r>
              <a:rPr lang="en-US" sz="2800" dirty="0"/>
              <a:t>M</a:t>
            </a:r>
            <a:r>
              <a:rPr lang="en-US" sz="2800" dirty="0" smtClean="0"/>
              <a:t>ore flexibility in higher-order polymorphism, </a:t>
            </a:r>
          </a:p>
          <a:p>
            <a:pPr lvl="1"/>
            <a:r>
              <a:rPr lang="en-US" sz="2800" dirty="0"/>
              <a:t>U</a:t>
            </a:r>
            <a:r>
              <a:rPr lang="en-US" sz="2800" dirty="0" smtClean="0"/>
              <a:t>niform syntax for type and term functions</a:t>
            </a:r>
          </a:p>
        </p:txBody>
      </p:sp>
    </p:spTree>
    <p:extLst>
      <p:ext uri="{BB962C8B-B14F-4D97-AF65-F5344CB8AC3E}">
        <p14:creationId xmlns:p14="http://schemas.microsoft.com/office/powerpoint/2010/main" val="2680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a:latin typeface="Zapfino" charset="0"/>
                <a:ea typeface="Zapfino" charset="0"/>
                <a:cs typeface="Zapfino" charset="0"/>
              </a:rPr>
              <a:t>I</a:t>
            </a:r>
            <a:r>
              <a:rPr lang="en-US" sz="2800" dirty="0" smtClean="0">
                <a:latin typeface="Zapfino" charset="0"/>
                <a:ea typeface="Zapfino" charset="0"/>
                <a:cs typeface="Zapfino" charset="0"/>
              </a:rPr>
              <a:t>ndices constrain values</a:t>
            </a:r>
            <a:endParaRPr lang="en-US" sz="2800" dirty="0">
              <a:latin typeface="Zapfino" charset="0"/>
              <a:ea typeface="Zapfino" charset="0"/>
              <a:cs typeface="Zapfino" charset="0"/>
            </a:endParaRPr>
          </a:p>
        </p:txBody>
      </p:sp>
      <p:sp>
        <p:nvSpPr>
          <p:cNvPr id="3" name="Subtitle 2"/>
          <p:cNvSpPr>
            <a:spLocks noGrp="1"/>
          </p:cNvSpPr>
          <p:nvPr>
            <p:ph type="subTitle" idx="1"/>
          </p:nvPr>
        </p:nvSpPr>
        <p:spPr>
          <a:xfrm>
            <a:off x="6054538" y="4393492"/>
            <a:ext cx="2460812" cy="1784885"/>
          </a:xfrm>
        </p:spPr>
        <p:txBody>
          <a:bodyPr>
            <a:normAutofit fontScale="92500" lnSpcReduction="10000"/>
          </a:bodyPr>
          <a:lstStyle/>
          <a:p>
            <a:r>
              <a:rPr lang="en-US" dirty="0" smtClean="0"/>
              <a:t>We can use compile-time computation to define type structure and guide the type checker</a:t>
            </a:r>
            <a:endParaRPr lang="en-US" dirty="0"/>
          </a:p>
        </p:txBody>
      </p:sp>
    </p:spTree>
    <p:extLst>
      <p:ext uri="{BB962C8B-B14F-4D97-AF65-F5344CB8AC3E}">
        <p14:creationId xmlns:p14="http://schemas.microsoft.com/office/powerpoint/2010/main" val="1900212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style>
          <a:lnRef idx="2">
            <a:schemeClr val="accent1"/>
          </a:lnRef>
          <a:fillRef idx="1">
            <a:schemeClr val="lt1"/>
          </a:fillRef>
          <a:effectRef idx="0">
            <a:schemeClr val="accent1"/>
          </a:effectRef>
          <a:fontRef idx="minor">
            <a:schemeClr val="dk1"/>
          </a:fontRef>
        </p:style>
        <p:txBody>
          <a:bodyPr tIns="91440">
            <a:noAutofit/>
          </a:bodyPr>
          <a:lstStyle/>
          <a:p>
            <a:pPr marL="0" indent="0">
              <a:buNone/>
            </a:pPr>
            <a:r>
              <a:rPr lang="en-US" sz="2200" b="1" dirty="0" smtClean="0">
                <a:latin typeface="Consolas" charset="0"/>
                <a:ea typeface="Consolas" charset="0"/>
                <a:cs typeface="Consolas" charset="0"/>
              </a:rPr>
              <a:t>&gt; :t d</a:t>
            </a:r>
            <a:endParaRPr lang="en-US" sz="2200" b="1" dirty="0">
              <a:latin typeface="Consolas" charset="0"/>
              <a:ea typeface="Consolas" charset="0"/>
              <a:cs typeface="Consolas" charset="0"/>
            </a:endParaRPr>
          </a:p>
          <a:p>
            <a:pPr marL="0" indent="0">
              <a:buNone/>
            </a:pPr>
            <a:r>
              <a:rPr lang="en-US" sz="2200" b="1" dirty="0" err="1">
                <a:latin typeface="Consolas" charset="0"/>
                <a:ea typeface="Consolas" charset="0"/>
                <a:cs typeface="Consolas" charset="0"/>
              </a:rPr>
              <a:t>Dict</a:t>
            </a:r>
            <a:r>
              <a:rPr lang="en-US" sz="2200" b="1" dirty="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 </a:t>
            </a:r>
            <a:endParaRPr lang="fr-FR" sz="2200" b="1" dirty="0" smtClean="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get @"e" d   </a:t>
            </a:r>
          </a:p>
          <a:p>
            <a:pPr marL="0" indent="0">
              <a:buNone/>
            </a:pPr>
            <a:r>
              <a:rPr lang="en-US" sz="2200" b="1" dirty="0" smtClean="0">
                <a:latin typeface="Consolas" charset="0"/>
                <a:ea typeface="Consolas" charset="0"/>
                <a:cs typeface="Consolas" charset="0"/>
              </a:rPr>
              <a:t>Just "</a:t>
            </a:r>
            <a:r>
              <a:rPr lang="en-US" sz="2200" b="1" dirty="0" err="1" smtClean="0">
                <a:latin typeface="Consolas" charset="0"/>
                <a:ea typeface="Consolas" charset="0"/>
                <a:cs typeface="Consolas" charset="0"/>
              </a:rPr>
              <a:t>hs</a:t>
            </a:r>
            <a:r>
              <a:rPr lang="en-US" sz="2200" b="1" dirty="0" smtClean="0">
                <a:latin typeface="Consolas" charset="0"/>
                <a:ea typeface="Consolas" charset="0"/>
                <a:cs typeface="Consolas" charset="0"/>
              </a:rPr>
              <a:t>"</a:t>
            </a:r>
            <a:endParaRPr lang="en-US" sz="2200" b="1" dirty="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get </a:t>
            </a:r>
            <a:r>
              <a:rPr lang="en-US" sz="2200" b="1" dirty="0" smtClean="0">
                <a:latin typeface="Consolas" charset="0"/>
                <a:ea typeface="Consolas" charset="0"/>
                <a:cs typeface="Consolas" charset="0"/>
              </a:rPr>
              <a:t>@"f" d</a:t>
            </a:r>
            <a:endParaRPr lang="en-US" sz="2200" b="1" dirty="0">
              <a:latin typeface="Consolas" charset="0"/>
              <a:ea typeface="Consolas" charset="0"/>
              <a:cs typeface="Consolas" charset="0"/>
            </a:endParaRPr>
          </a:p>
          <a:p>
            <a:pPr marL="0" indent="0">
              <a:buNone/>
            </a:pPr>
            <a:r>
              <a:rPr lang="en-US" sz="2200" b="1" dirty="0">
                <a:solidFill>
                  <a:srgbClr val="FF0000"/>
                </a:solidFill>
                <a:latin typeface="Consolas" charset="0"/>
                <a:ea typeface="Consolas" charset="0"/>
                <a:cs typeface="Consolas" charset="0"/>
              </a:rPr>
              <a:t>&lt;interactive&gt;:28:1: error:    </a:t>
            </a:r>
          </a:p>
          <a:p>
            <a:pPr marL="0" indent="0">
              <a:buNone/>
            </a:pPr>
            <a:r>
              <a:rPr lang="en-US" sz="2200" b="1" dirty="0">
                <a:solidFill>
                  <a:srgbClr val="FF0000"/>
                </a:solidFill>
                <a:latin typeface="Consolas" charset="0"/>
                <a:ea typeface="Consolas" charset="0"/>
                <a:cs typeface="Consolas" charset="0"/>
              </a:rPr>
              <a:t>   • I couldn't find </a:t>
            </a:r>
            <a:r>
              <a:rPr lang="en-US" sz="2200" b="1" dirty="0" smtClean="0">
                <a:solidFill>
                  <a:srgbClr val="FF0000"/>
                </a:solidFill>
                <a:latin typeface="Consolas" charset="0"/>
                <a:ea typeface="Consolas" charset="0"/>
                <a:cs typeface="Consolas" charset="0"/>
              </a:rPr>
              <a:t>a group named 'f' </a:t>
            </a:r>
            <a:r>
              <a:rPr lang="en-US" sz="2200" b="1" dirty="0">
                <a:solidFill>
                  <a:srgbClr val="FF0000"/>
                </a:solidFill>
                <a:latin typeface="Consolas" charset="0"/>
                <a:ea typeface="Consolas" charset="0"/>
                <a:cs typeface="Consolas" charset="0"/>
              </a:rPr>
              <a:t>in</a:t>
            </a:r>
            <a:r>
              <a:rPr lang="en-US" sz="2200" b="1" dirty="0" smtClean="0">
                <a:solidFill>
                  <a:srgbClr val="FF0000"/>
                </a:solidFill>
                <a:latin typeface="Consolas" charset="0"/>
                <a:ea typeface="Consolas" charset="0"/>
                <a:cs typeface="Consolas" charset="0"/>
              </a:rPr>
              <a:t>         </a:t>
            </a:r>
            <a:endParaRPr lang="en-US" sz="2200" b="1" dirty="0">
              <a:solidFill>
                <a:srgbClr val="FF0000"/>
              </a:solidFill>
              <a:latin typeface="Consolas" charset="0"/>
              <a:ea typeface="Consolas" charset="0"/>
              <a:cs typeface="Consolas" charset="0"/>
            </a:endParaRPr>
          </a:p>
          <a:p>
            <a:pPr marL="0" indent="0">
              <a:buNone/>
            </a:pPr>
            <a:r>
              <a:rPr lang="en-US" sz="2200" b="1" dirty="0">
                <a:solidFill>
                  <a:srgbClr val="FF0000"/>
                </a:solidFill>
                <a:latin typeface="Consolas" charset="0"/>
                <a:ea typeface="Consolas" charset="0"/>
                <a:cs typeface="Consolas" charset="0"/>
              </a:rPr>
              <a:t>         </a:t>
            </a:r>
            <a:r>
              <a:rPr lang="en-US" sz="2200" b="1" dirty="0" smtClean="0">
                <a:solidFill>
                  <a:srgbClr val="FF0000"/>
                </a:solidFill>
                <a:latin typeface="Consolas" charset="0"/>
                <a:ea typeface="Consolas" charset="0"/>
                <a:cs typeface="Consolas" charset="0"/>
              </a:rPr>
              <a:t>{b</a:t>
            </a:r>
            <a:r>
              <a:rPr lang="en-US" sz="2200" b="1" dirty="0">
                <a:solidFill>
                  <a:srgbClr val="FF0000"/>
                </a:solidFill>
                <a:latin typeface="Consolas" charset="0"/>
                <a:ea typeface="Consolas" charset="0"/>
                <a:cs typeface="Consolas" charset="0"/>
              </a:rPr>
              <a:t>, d, </a:t>
            </a:r>
            <a:r>
              <a:rPr lang="en-US" sz="2200" b="1" dirty="0" smtClean="0">
                <a:solidFill>
                  <a:srgbClr val="FF0000"/>
                </a:solidFill>
                <a:latin typeface="Consolas" charset="0"/>
                <a:ea typeface="Consolas" charset="0"/>
                <a:cs typeface="Consolas" charset="0"/>
              </a:rPr>
              <a:t>e}</a:t>
            </a:r>
            <a:endParaRPr lang="en-US" sz="2200" b="1" dirty="0">
              <a:solidFill>
                <a:srgbClr val="FF0000"/>
              </a:solidFill>
              <a:latin typeface="Consolas" charset="0"/>
              <a:ea typeface="Consolas" charset="0"/>
              <a:cs typeface="Consolas" charset="0"/>
            </a:endParaRPr>
          </a:p>
          <a:p>
            <a:endParaRPr lang="en-US" dirty="0"/>
          </a:p>
        </p:txBody>
      </p:sp>
      <p:sp>
        <p:nvSpPr>
          <p:cNvPr id="4" name="TextBox 3"/>
          <p:cNvSpPr txBox="1"/>
          <p:nvPr/>
        </p:nvSpPr>
        <p:spPr>
          <a:xfrm>
            <a:off x="4630760" y="2489617"/>
            <a:ext cx="3884590" cy="830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smtClean="0">
                <a:latin typeface="Tw Cen MT" charset="0"/>
                <a:ea typeface="Tw Cen MT" charset="0"/>
                <a:cs typeface="Tw Cen MT" charset="0"/>
              </a:rPr>
              <a:t>Overloaded access, </a:t>
            </a:r>
          </a:p>
          <a:p>
            <a:r>
              <a:rPr lang="en-US" sz="2400" dirty="0" smtClean="0">
                <a:latin typeface="Tw Cen MT" charset="0"/>
                <a:ea typeface="Tw Cen MT" charset="0"/>
                <a:cs typeface="Tw Cen MT" charset="0"/>
              </a:rPr>
              <a:t>resolved by type-level symbol</a:t>
            </a:r>
            <a:endParaRPr lang="en-US" sz="2400" dirty="0">
              <a:latin typeface="Tw Cen MT" charset="0"/>
              <a:ea typeface="Tw Cen MT" charset="0"/>
              <a:cs typeface="Tw Cen MT" charset="0"/>
            </a:endParaRPr>
          </a:p>
        </p:txBody>
      </p:sp>
      <p:sp>
        <p:nvSpPr>
          <p:cNvPr id="7" name="TextBox 6"/>
          <p:cNvSpPr txBox="1"/>
          <p:nvPr/>
        </p:nvSpPr>
        <p:spPr>
          <a:xfrm>
            <a:off x="5633920" y="3771900"/>
            <a:ext cx="288143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smtClean="0">
                <a:latin typeface="Tw Cen MT" charset="0"/>
                <a:ea typeface="Tw Cen MT" charset="0"/>
                <a:cs typeface="Tw Cen MT" charset="0"/>
              </a:rPr>
              <a:t>Custom error message</a:t>
            </a:r>
          </a:p>
        </p:txBody>
      </p:sp>
    </p:spTree>
    <p:extLst>
      <p:ext uri="{BB962C8B-B14F-4D97-AF65-F5344CB8AC3E}">
        <p14:creationId xmlns:p14="http://schemas.microsoft.com/office/powerpoint/2010/main" val="11083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6" name="TextBox 5"/>
          <p:cNvSpPr txBox="1"/>
          <p:nvPr/>
        </p:nvSpPr>
        <p:spPr>
          <a:xfrm>
            <a:off x="2582561" y="6488668"/>
            <a:ext cx="6082627" cy="369332"/>
          </a:xfrm>
          <a:prstGeom prst="rect">
            <a:avLst/>
          </a:prstGeom>
          <a:noFill/>
        </p:spPr>
        <p:txBody>
          <a:bodyPr wrap="none" rtlCol="0">
            <a:spAutoFit/>
          </a:bodyPr>
          <a:lstStyle/>
          <a:p>
            <a:r>
              <a:rPr lang="en-US" dirty="0" smtClean="0">
                <a:solidFill>
                  <a:schemeClr val="bg2">
                    <a:lumMod val="25000"/>
                  </a:schemeClr>
                </a:solidFill>
              </a:rPr>
              <a:t>GADTs [Peyton Jones, </a:t>
            </a:r>
            <a:r>
              <a:rPr lang="en-US" dirty="0" err="1" smtClean="0">
                <a:solidFill>
                  <a:schemeClr val="bg2">
                    <a:lumMod val="25000"/>
                  </a:schemeClr>
                </a:solidFill>
              </a:rPr>
              <a:t>Vytiniotis</a:t>
            </a:r>
            <a:r>
              <a:rPr lang="en-US" dirty="0" smtClean="0">
                <a:solidFill>
                  <a:schemeClr val="bg2">
                    <a:lumMod val="25000"/>
                  </a:schemeClr>
                </a:solidFill>
              </a:rPr>
              <a:t>, Washburn, Weirich ICFP 2006]</a:t>
            </a:r>
            <a:endParaRPr lang="en-US" dirty="0">
              <a:solidFill>
                <a:schemeClr val="bg2">
                  <a:lumMod val="25000"/>
                </a:schemeClr>
              </a:solidFill>
            </a:endParaRPr>
          </a:p>
        </p:txBody>
      </p:sp>
      <p:sp>
        <p:nvSpPr>
          <p:cNvPr id="10" name="Rectangle 9"/>
          <p:cNvSpPr/>
          <p:nvPr/>
        </p:nvSpPr>
        <p:spPr>
          <a:xfrm>
            <a:off x="2194560" y="2053883"/>
            <a:ext cx="1983545" cy="436099"/>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8653" y="3771900"/>
            <a:ext cx="1591994" cy="436099"/>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622790" y="1181612"/>
            <a:ext cx="7886700" cy="5193407"/>
          </a:xfrm>
          <a:prstGeom prst="rect">
            <a:avLst/>
          </a:prstGeom>
          <a:noFill/>
        </p:spPr>
        <p:style>
          <a:lnRef idx="2">
            <a:schemeClr val="accent1"/>
          </a:lnRef>
          <a:fillRef idx="1">
            <a:schemeClr val="lt1"/>
          </a:fillRef>
          <a:effectRef idx="0">
            <a:schemeClr val="accent1"/>
          </a:effectRef>
          <a:fontRef idx="minor">
            <a:schemeClr val="dk1"/>
          </a:fontRef>
        </p:style>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a:solidFill>
                  <a:schemeClr val="accent3"/>
                </a:solidFill>
                <a:latin typeface="Consolas" charset="0"/>
                <a:ea typeface="Consolas" charset="0"/>
                <a:cs typeface="Consolas" charset="0"/>
              </a:rPr>
              <a:t>data</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 SM -&gt;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Nil</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:&gt;</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-&gt; </a:t>
            </a: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a:t>
            </a:r>
            <a:r>
              <a:rPr lang="en-US" sz="2200" b="1" dirty="0">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smtClean="0">
                <a:latin typeface="Consolas" charset="0"/>
                <a:ea typeface="Consolas" charset="0"/>
                <a:cs typeface="Consolas" charset="0"/>
              </a:rPr>
              <a:t>)</a:t>
            </a:r>
          </a:p>
          <a:p>
            <a:pPr marL="0" indent="0">
              <a:buNone/>
            </a:pPr>
            <a:endParaRPr lang="en-US" sz="2200" b="1" dirty="0" smtClean="0">
              <a:solidFill>
                <a:schemeClr val="accent3"/>
              </a:solidFill>
              <a:latin typeface="Consolas" charset="0"/>
              <a:ea typeface="Consolas" charset="0"/>
              <a:cs typeface="Consolas" charset="0"/>
            </a:endParaRPr>
          </a:p>
          <a:p>
            <a:pPr marL="0" indent="0">
              <a:buNone/>
            </a:pPr>
            <a:r>
              <a:rPr lang="en-US" sz="2200" b="1" dirty="0" smtClean="0">
                <a:solidFill>
                  <a:schemeClr val="accent3"/>
                </a:solidFill>
                <a:latin typeface="Consolas" charset="0"/>
                <a:ea typeface="Consolas" charset="0"/>
                <a:cs typeface="Consolas" charset="0"/>
              </a:rPr>
              <a:t>data</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Symbol</a:t>
            </a:r>
            <a:r>
              <a:rPr lang="en-US" sz="2200" b="1" dirty="0" err="1">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a:t>
            </a:r>
            <a:r>
              <a:rPr lang="en-US" sz="2200" b="1" dirty="0" smtClean="0">
                <a:latin typeface="Consolas" charset="0"/>
                <a:ea typeface="Consolas" charset="0"/>
                <a:cs typeface="Consolas" charset="0"/>
              </a:rPr>
              <a:t> :: </a:t>
            </a:r>
            <a:r>
              <a:rPr lang="en-US" sz="2000" b="1" dirty="0" smtClean="0">
                <a:latin typeface="Consolas"/>
                <a:ea typeface="Osaka"/>
                <a:cs typeface="Consolas"/>
              </a:rPr>
              <a:t>∀</a:t>
            </a:r>
            <a:r>
              <a:rPr lang="en-US" sz="2200" b="1" dirty="0" smtClean="0">
                <a:latin typeface="Consolas" charset="0"/>
                <a:ea typeface="Consolas" charset="0"/>
                <a:cs typeface="Consolas" charset="0"/>
              </a:rPr>
              <a:t>n </a:t>
            </a:r>
            <a:r>
              <a:rPr lang="en-US" sz="2200" b="1" dirty="0">
                <a:latin typeface="Consolas" charset="0"/>
                <a:ea typeface="Consolas" charset="0"/>
                <a:cs typeface="Consolas" charset="0"/>
              </a:rPr>
              <a:t>o</a:t>
            </a: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a:latin typeface="Consolas" charset="0"/>
                <a:ea typeface="Consolas" charset="0"/>
                <a:cs typeface="Consolas" charset="0"/>
              </a:rPr>
              <a:t>n</a:t>
            </a:r>
            <a:r>
              <a:rPr lang="en-US" sz="2200" b="1" dirty="0" err="1" smtClean="0">
                <a:latin typeface="Consolas" charset="0"/>
                <a:ea typeface="Consolas" charset="0"/>
                <a:cs typeface="Consolas" charset="0"/>
              </a:rPr>
              <a:t>,o</a:t>
            </a:r>
            <a:r>
              <a:rPr lang="en-US" sz="2200" b="1" dirty="0" smtClean="0">
                <a:latin typeface="Consolas" charset="0"/>
                <a:ea typeface="Consolas" charset="0"/>
                <a:cs typeface="Consolas" charset="0"/>
              </a:rPr>
              <a:t>)</a:t>
            </a:r>
            <a:endParaRPr lang="en-US" sz="2200" b="1" dirty="0"/>
          </a:p>
          <a:p>
            <a:pPr marL="0" indent="0">
              <a:buNone/>
            </a:pPr>
            <a:endParaRPr lang="en-US" sz="2200" b="1" dirty="0" smtClean="0">
              <a:solidFill>
                <a:schemeClr val="accent3"/>
              </a:solidFill>
              <a:latin typeface="Consolas" charset="0"/>
              <a:ea typeface="Consolas" charset="0"/>
              <a:cs typeface="Consolas" charset="0"/>
            </a:endParaRPr>
          </a:p>
          <a:p>
            <a:pPr marL="0" indent="0">
              <a:buNone/>
            </a:pPr>
            <a:r>
              <a:rPr lang="en-US" sz="2200" b="1" dirty="0" smtClean="0">
                <a:solidFill>
                  <a:schemeClr val="accent3"/>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family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 </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 Type </a:t>
            </a:r>
            <a:r>
              <a:rPr lang="en-US" sz="2200" b="1" dirty="0" smtClean="0">
                <a:solidFill>
                  <a:schemeClr val="accent3"/>
                </a:solidFill>
                <a:latin typeface="Consolas" charset="0"/>
                <a:ea typeface="Consolas" charset="0"/>
                <a:cs typeface="Consolas" charset="0"/>
              </a:rPr>
              <a:t>where  </a:t>
            </a: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Once</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String  </a:t>
            </a:r>
            <a:endParaRPr lang="en-US" sz="2200" b="1" dirty="0" smtClean="0">
              <a:solidFill>
                <a:schemeClr val="accent4"/>
              </a:solidFill>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Opt</a:t>
            </a:r>
            <a:r>
              <a:rPr lang="en-US" sz="2200" b="1" dirty="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Maybe String</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Many</a:t>
            </a:r>
            <a:r>
              <a:rPr lang="en-US" sz="2200" b="1" dirty="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[String</a:t>
            </a:r>
            <a:r>
              <a:rPr lang="en-US" sz="2200" b="1" dirty="0" smtClean="0">
                <a:solidFill>
                  <a:schemeClr val="accent4"/>
                </a:solidFill>
                <a:latin typeface="Consolas" charset="0"/>
                <a:ea typeface="Consolas" charset="0"/>
                <a:cs typeface="Consolas" charset="0"/>
              </a:rPr>
              <a:t>]</a:t>
            </a:r>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smtClean="0"/>
          </a:p>
          <a:p>
            <a:r>
              <a:rPr lang="en-US" dirty="0" smtClean="0"/>
              <a:t>The </a:t>
            </a:r>
            <a:r>
              <a:rPr lang="en-US" dirty="0" err="1" smtClean="0"/>
              <a:t>dict</a:t>
            </a:r>
            <a:r>
              <a:rPr lang="en-US" dirty="0" smtClean="0"/>
              <a:t> must be of the form</a:t>
            </a:r>
          </a:p>
          <a:p>
            <a:pPr marL="0" indent="0">
              <a:buNone/>
            </a:pPr>
            <a:r>
              <a:rPr lang="en-US" b="1" dirty="0" smtClean="0">
                <a:solidFill>
                  <a:schemeClr val="accent1"/>
                </a:solidFill>
                <a:latin typeface="Consolas" charset="0"/>
                <a:ea typeface="Consolas" charset="0"/>
                <a:cs typeface="Consolas" charset="0"/>
              </a:rPr>
              <a:t>   </a:t>
            </a:r>
            <a:r>
              <a:rPr lang="en-US" b="1" dirty="0" smtClean="0">
                <a:solidFill>
                  <a:schemeClr val="accent4"/>
                </a:solidFill>
                <a:latin typeface="Consolas" charset="0"/>
                <a:ea typeface="Consolas" charset="0"/>
                <a:cs typeface="Consolas" charset="0"/>
              </a:rPr>
              <a:t>E </a:t>
            </a:r>
            <a:r>
              <a:rPr lang="en-US" b="1" i="1" dirty="0" err="1">
                <a:solidFill>
                  <a:schemeClr val="accent4"/>
                </a:solidFill>
                <a:latin typeface="Consolas" charset="0"/>
                <a:ea typeface="Consolas" charset="0"/>
                <a:cs typeface="Consolas" charset="0"/>
              </a:rPr>
              <a:t>someString</a:t>
            </a:r>
            <a:r>
              <a:rPr lang="en-US" b="1" i="1" dirty="0">
                <a:solidFill>
                  <a:schemeClr val="accent1"/>
                </a:solidFill>
                <a:latin typeface="Consolas" charset="0"/>
                <a:ea typeface="Consolas" charset="0"/>
                <a:cs typeface="Consolas" charset="0"/>
              </a:rPr>
              <a:t> </a:t>
            </a:r>
            <a:endParaRPr lang="en-US" b="1" i="1" dirty="0" smtClean="0">
              <a:solidFill>
                <a:schemeClr val="accent1"/>
              </a:solidFill>
              <a:latin typeface="Consolas" charset="0"/>
              <a:ea typeface="Consolas" charset="0"/>
              <a:cs typeface="Consolas" charset="0"/>
            </a:endParaRPr>
          </a:p>
          <a:p>
            <a:pPr marL="0" indent="0">
              <a:buNone/>
            </a:pPr>
            <a:r>
              <a:rPr lang="en-US" b="1" i="1" dirty="0">
                <a:solidFill>
                  <a:schemeClr val="accent1"/>
                </a:solidFill>
                <a:latin typeface="Consolas" charset="0"/>
                <a:ea typeface="Consolas" charset="0"/>
                <a:cs typeface="Consolas" charset="0"/>
              </a:rPr>
              <a:t> </a:t>
            </a:r>
            <a:r>
              <a:rPr lang="en-US" b="1" i="1" dirty="0" smtClean="0">
                <a:solidFill>
                  <a:schemeClr val="accent1"/>
                </a:solidFill>
                <a:latin typeface="Consolas" charset="0"/>
                <a:ea typeface="Consolas" charset="0"/>
                <a:cs typeface="Consolas" charset="0"/>
              </a:rPr>
              <a:t>   </a:t>
            </a:r>
            <a:r>
              <a:rPr lang="en-US" b="1" dirty="0" smtClean="0">
                <a:latin typeface="Consolas" charset="0"/>
                <a:ea typeface="Consolas" charset="0"/>
                <a:cs typeface="Consolas" charset="0"/>
              </a:rPr>
              <a:t>:&gt;</a:t>
            </a:r>
            <a:r>
              <a:rPr lang="en-US" b="1" dirty="0" smtClean="0">
                <a:solidFill>
                  <a:schemeClr val="accent1"/>
                </a:solidFill>
                <a:latin typeface="Consolas" charset="0"/>
                <a:ea typeface="Consolas" charset="0"/>
                <a:cs typeface="Consolas" charset="0"/>
              </a:rPr>
              <a:t> </a:t>
            </a:r>
            <a:r>
              <a:rPr lang="en-US" b="1" dirty="0">
                <a:solidFill>
                  <a:schemeClr val="accent1"/>
                </a:solidFill>
                <a:latin typeface="Consolas" charset="0"/>
                <a:ea typeface="Consolas" charset="0"/>
                <a:cs typeface="Consolas" charset="0"/>
              </a:rPr>
              <a:t>E </a:t>
            </a:r>
            <a:r>
              <a:rPr lang="en-US" b="1" i="1" dirty="0" err="1">
                <a:solidFill>
                  <a:schemeClr val="accent1"/>
                </a:solidFill>
                <a:latin typeface="Consolas" charset="0"/>
                <a:ea typeface="Consolas" charset="0"/>
                <a:cs typeface="Consolas" charset="0"/>
              </a:rPr>
              <a:t>someListOfStrings</a:t>
            </a:r>
            <a:r>
              <a:rPr lang="en-US" b="1" i="1" dirty="0">
                <a:solidFill>
                  <a:schemeClr val="accent1"/>
                </a:solidFill>
                <a:latin typeface="Consolas" charset="0"/>
                <a:ea typeface="Consolas" charset="0"/>
                <a:cs typeface="Consolas" charset="0"/>
              </a:rPr>
              <a:t> </a:t>
            </a:r>
          </a:p>
          <a:p>
            <a:pPr marL="0" indent="0">
              <a:buNone/>
            </a:pPr>
            <a:r>
              <a:rPr lang="en-US" b="1" dirty="0" smtClean="0">
                <a:solidFill>
                  <a:schemeClr val="accent1"/>
                </a:solidFill>
                <a:latin typeface="Consolas" charset="0"/>
                <a:ea typeface="Consolas" charset="0"/>
                <a:cs typeface="Consolas" charset="0"/>
              </a:rPr>
              <a:t>    </a:t>
            </a:r>
            <a:r>
              <a:rPr lang="en-US" b="1" dirty="0">
                <a:latin typeface="Consolas" charset="0"/>
                <a:ea typeface="Consolas" charset="0"/>
                <a:cs typeface="Consolas" charset="0"/>
              </a:rPr>
              <a:t>:&gt;</a:t>
            </a:r>
            <a:r>
              <a:rPr lang="en-US" b="1" dirty="0">
                <a:solidFill>
                  <a:schemeClr val="accent1"/>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E </a:t>
            </a:r>
            <a:r>
              <a:rPr lang="en-US" b="1" i="1" dirty="0" err="1">
                <a:solidFill>
                  <a:schemeClr val="accent5"/>
                </a:solidFill>
                <a:latin typeface="Consolas" charset="0"/>
                <a:ea typeface="Consolas" charset="0"/>
                <a:cs typeface="Consolas" charset="0"/>
              </a:rPr>
              <a:t>someMaybeString</a:t>
            </a:r>
            <a:r>
              <a:rPr lang="en-US" b="1" dirty="0">
                <a:solidFill>
                  <a:schemeClr val="accent1"/>
                </a:solidFill>
                <a:latin typeface="Consolas" charset="0"/>
                <a:ea typeface="Consolas" charset="0"/>
                <a:cs typeface="Consolas" charset="0"/>
              </a:rPr>
              <a:t> </a:t>
            </a:r>
            <a:r>
              <a:rPr lang="en-US" b="1" dirty="0">
                <a:latin typeface="Consolas" charset="0"/>
                <a:ea typeface="Consolas" charset="0"/>
                <a:cs typeface="Consolas" charset="0"/>
              </a:rPr>
              <a:t>:&gt; Nil</a:t>
            </a:r>
          </a:p>
          <a:p>
            <a:endParaRPr lang="en-US" dirty="0" smtClean="0"/>
          </a:p>
          <a:p>
            <a:r>
              <a:rPr lang="en-US" dirty="0"/>
              <a:t>T</a:t>
            </a:r>
            <a:r>
              <a:rPr lang="en-US" dirty="0" smtClean="0"/>
              <a:t>ype checker knows group for </a:t>
            </a:r>
            <a:r>
              <a:rPr lang="en-US" dirty="0" smtClean="0">
                <a:latin typeface="Consolas" charset="0"/>
                <a:ea typeface="Consolas" charset="0"/>
                <a:cs typeface="Consolas" charset="0"/>
              </a:rPr>
              <a:t>"b"</a:t>
            </a:r>
            <a:r>
              <a:rPr lang="en-US" dirty="0" smtClean="0"/>
              <a:t> comes </a:t>
            </a:r>
            <a:r>
              <a:rPr lang="en-US" b="1" dirty="0" smtClean="0"/>
              <a:t>first,</a:t>
            </a:r>
            <a:r>
              <a:rPr lang="en-US" dirty="0" smtClean="0"/>
              <a:t> and that the stored value is a string</a:t>
            </a:r>
          </a:p>
          <a:p>
            <a:r>
              <a:rPr lang="en-US" dirty="0" smtClean="0"/>
              <a:t>Type checker knows that a value for </a:t>
            </a:r>
            <a:r>
              <a:rPr lang="en-US" dirty="0" smtClean="0">
                <a:latin typeface="Consolas" charset="0"/>
                <a:ea typeface="Consolas" charset="0"/>
                <a:cs typeface="Consolas" charset="0"/>
              </a:rPr>
              <a:t>"f"</a:t>
            </a:r>
            <a:r>
              <a:rPr lang="en-US" dirty="0" smtClean="0"/>
              <a:t> is not present in the </a:t>
            </a:r>
            <a:r>
              <a:rPr lang="en-US" dirty="0" err="1" smtClean="0"/>
              <a:t>dict</a:t>
            </a:r>
            <a:endParaRPr lang="en-US" dirty="0"/>
          </a:p>
        </p:txBody>
      </p:sp>
      <p:sp>
        <p:nvSpPr>
          <p:cNvPr id="5" name="Content Placeholder 2"/>
          <p:cNvSpPr txBox="1">
            <a:spLocks/>
          </p:cNvSpPr>
          <p:nvPr/>
        </p:nvSpPr>
        <p:spPr>
          <a:xfrm>
            <a:off x="628650" y="1175657"/>
            <a:ext cx="7886700" cy="920429"/>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err="1" smtClean="0">
                <a:latin typeface="Consolas" charset="0"/>
                <a:ea typeface="Consolas" charset="0"/>
                <a:cs typeface="Consolas" charset="0"/>
              </a:rPr>
              <a:t>dict</a:t>
            </a:r>
            <a:r>
              <a:rPr lang="en-US" sz="2200" b="1" dirty="0" smtClean="0">
                <a:latin typeface="Consolas" charset="0"/>
                <a:ea typeface="Consolas" charset="0"/>
                <a:cs typeface="Consolas" charset="0"/>
              </a:rPr>
              <a:t> :: </a:t>
            </a:r>
          </a:p>
          <a:p>
            <a:pPr marL="0" indent="0">
              <a:buNone/>
            </a:pP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fr-FR" sz="2200" b="1" dirty="0" smtClean="0">
                <a:latin typeface="Consolas" charset="0"/>
                <a:ea typeface="Consolas" charset="0"/>
                <a:cs typeface="Consolas" charset="0"/>
              </a:rPr>
              <a:t>'[</a:t>
            </a:r>
            <a:r>
              <a:rPr lang="fr-FR" sz="2200" b="1" dirty="0" smtClean="0">
                <a:solidFill>
                  <a:schemeClr val="accent4"/>
                </a:solidFill>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r>
              <a:rPr lang="en-US" sz="2200" b="1" dirty="0" smtClean="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How has Dependent Type Theory influenced the design of the Haskell type system?</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indexed types </a:t>
            </a:r>
            <a:endParaRPr lang="en-US" dirty="0"/>
          </a:p>
        </p:txBody>
      </p:sp>
      <p:sp>
        <p:nvSpPr>
          <p:cNvPr id="3" name="Content Placeholder 2"/>
          <p:cNvSpPr>
            <a:spLocks noGrp="1"/>
          </p:cNvSpPr>
          <p:nvPr>
            <p:ph idx="1"/>
          </p:nvPr>
        </p:nvSpPr>
        <p:spPr/>
        <p:txBody>
          <a:bodyPr>
            <a:normAutofit/>
          </a:bodyPr>
          <a:lstStyle/>
          <a:p>
            <a:r>
              <a:rPr lang="en-US" sz="2600" dirty="0" smtClean="0"/>
              <a:t>Overloaded access to dictionary</a:t>
            </a:r>
          </a:p>
          <a:p>
            <a:endParaRPr lang="en-US" sz="2600" dirty="0" smtClean="0"/>
          </a:p>
          <a:p>
            <a:endParaRPr lang="en-US" sz="2600" dirty="0"/>
          </a:p>
          <a:p>
            <a:r>
              <a:rPr lang="en-US" sz="2600" dirty="0" smtClean="0"/>
              <a:t>Compile-time constraint solving guided by a type-level "Find" function, which calculates offset into the dictionary </a:t>
            </a:r>
          </a:p>
          <a:p>
            <a:endParaRPr lang="en-US" sz="2600" dirty="0" smtClean="0"/>
          </a:p>
          <a:p>
            <a:endParaRPr lang="en-US" sz="2600" dirty="0" smtClean="0"/>
          </a:p>
          <a:p>
            <a:endParaRPr lang="en-US" sz="2600" dirty="0" smtClean="0"/>
          </a:p>
          <a:p>
            <a:r>
              <a:rPr lang="en-US" sz="2600" dirty="0" smtClean="0"/>
              <a:t>If Find function fails, custom type error is triggered</a:t>
            </a:r>
            <a:endParaRPr lang="en-US" sz="2600" dirty="0"/>
          </a:p>
        </p:txBody>
      </p:sp>
      <p:sp>
        <p:nvSpPr>
          <p:cNvPr id="4" name="TextBox 3"/>
          <p:cNvSpPr txBox="1"/>
          <p:nvPr/>
        </p:nvSpPr>
        <p:spPr>
          <a:xfrm>
            <a:off x="1046836" y="1840478"/>
            <a:ext cx="7050328"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a-DK" sz="2800" b="1" dirty="0" err="1">
                <a:latin typeface="Consolas" charset="0"/>
                <a:ea typeface="Consolas" charset="0"/>
                <a:cs typeface="Consolas" charset="0"/>
              </a:rPr>
              <a:t>get</a:t>
            </a:r>
            <a:r>
              <a:rPr lang="da-DK" sz="2800" b="1" dirty="0">
                <a:latin typeface="Consolas" charset="0"/>
                <a:ea typeface="Consolas" charset="0"/>
                <a:cs typeface="Consolas" charset="0"/>
              </a:rPr>
              <a:t> :: </a:t>
            </a:r>
            <a:r>
              <a:rPr lang="en-US" sz="2800" b="1" dirty="0" smtClean="0">
                <a:latin typeface="Consolas"/>
                <a:ea typeface="Osaka"/>
                <a:cs typeface="Consolas"/>
              </a:rPr>
              <a:t>∀n r a. </a:t>
            </a:r>
            <a:r>
              <a:rPr lang="da-DK" sz="2800" b="1" dirty="0" smtClean="0">
                <a:solidFill>
                  <a:schemeClr val="accent4"/>
                </a:solidFill>
                <a:latin typeface="Consolas" charset="0"/>
                <a:ea typeface="Consolas" charset="0"/>
                <a:cs typeface="Consolas" charset="0"/>
              </a:rPr>
              <a:t>Has</a:t>
            </a:r>
            <a:r>
              <a:rPr lang="da-DK" sz="2800" b="1" dirty="0" smtClean="0">
                <a:latin typeface="Consolas" charset="0"/>
                <a:ea typeface="Consolas" charset="0"/>
                <a:cs typeface="Consolas" charset="0"/>
              </a:rPr>
              <a:t> n </a:t>
            </a:r>
            <a:r>
              <a:rPr lang="da-DK" sz="2800" b="1" dirty="0">
                <a:latin typeface="Consolas" charset="0"/>
                <a:ea typeface="Consolas" charset="0"/>
                <a:cs typeface="Consolas" charset="0"/>
              </a:rPr>
              <a:t>r a =&gt; r -&gt; a</a:t>
            </a:r>
            <a:endParaRPr lang="en-US" sz="2800" b="1" dirty="0">
              <a:latin typeface="Consolas" charset="0"/>
              <a:ea typeface="Consolas" charset="0"/>
              <a:cs typeface="Consolas" charset="0"/>
            </a:endParaRPr>
          </a:p>
        </p:txBody>
      </p:sp>
      <p:sp>
        <p:nvSpPr>
          <p:cNvPr id="5" name="TextBox 4"/>
          <p:cNvSpPr txBox="1"/>
          <p:nvPr/>
        </p:nvSpPr>
        <p:spPr>
          <a:xfrm>
            <a:off x="2520778" y="5907399"/>
            <a:ext cx="6351098" cy="923330"/>
          </a:xfrm>
          <a:prstGeom prst="rect">
            <a:avLst/>
          </a:prstGeom>
          <a:noFill/>
        </p:spPr>
        <p:txBody>
          <a:bodyPr wrap="none" rtlCol="0">
            <a:spAutoFit/>
          </a:bodyPr>
          <a:lstStyle/>
          <a:p>
            <a:pPr algn="r"/>
            <a:r>
              <a:rPr lang="en-US" dirty="0" smtClean="0">
                <a:solidFill>
                  <a:schemeClr val="bg2">
                    <a:lumMod val="50000"/>
                  </a:schemeClr>
                </a:solidFill>
              </a:rPr>
              <a:t>Custom Type Errors [</a:t>
            </a:r>
            <a:r>
              <a:rPr lang="en-US" dirty="0" err="1" smtClean="0">
                <a:solidFill>
                  <a:schemeClr val="bg2">
                    <a:lumMod val="50000"/>
                  </a:schemeClr>
                </a:solidFill>
              </a:rPr>
              <a:t>Augusstson</a:t>
            </a:r>
            <a:r>
              <a:rPr lang="en-US" dirty="0" smtClean="0">
                <a:solidFill>
                  <a:schemeClr val="bg2">
                    <a:lumMod val="50000"/>
                  </a:schemeClr>
                </a:solidFill>
              </a:rPr>
              <a:t>, HS 2015]</a:t>
            </a:r>
          </a:p>
          <a:p>
            <a:pPr algn="r"/>
            <a:r>
              <a:rPr lang="en-US" dirty="0" err="1" smtClean="0">
                <a:solidFill>
                  <a:schemeClr val="bg2">
                    <a:lumMod val="50000"/>
                  </a:schemeClr>
                </a:solidFill>
              </a:rPr>
              <a:t>ClosedTypeFamilies</a:t>
            </a:r>
            <a:r>
              <a:rPr lang="en-US" dirty="0" smtClean="0">
                <a:solidFill>
                  <a:schemeClr val="bg2">
                    <a:lumMod val="50000"/>
                  </a:schemeClr>
                </a:solidFill>
              </a:rPr>
              <a:t> [Eisenberg, Peyton Jones, Weirich POPL 2014]</a:t>
            </a:r>
          </a:p>
          <a:p>
            <a:pPr algn="r"/>
            <a:r>
              <a:rPr lang="en-US" dirty="0" err="1" smtClean="0">
                <a:solidFill>
                  <a:schemeClr val="bg2">
                    <a:lumMod val="50000"/>
                  </a:schemeClr>
                </a:solidFill>
              </a:rPr>
              <a:t>TypeInType</a:t>
            </a:r>
            <a:r>
              <a:rPr lang="en-US" dirty="0" smtClean="0">
                <a:solidFill>
                  <a:schemeClr val="bg2">
                    <a:lumMod val="50000"/>
                  </a:schemeClr>
                </a:solidFill>
              </a:rPr>
              <a:t> [Weirich, Hsu, Eisenberg, ICFP 2013]</a:t>
            </a:r>
            <a:endParaRPr lang="en-US" dirty="0">
              <a:solidFill>
                <a:schemeClr val="bg2">
                  <a:lumMod val="50000"/>
                </a:schemeClr>
              </a:solidFill>
            </a:endParaRPr>
          </a:p>
        </p:txBody>
      </p:sp>
      <p:sp>
        <p:nvSpPr>
          <p:cNvPr id="7" name="TextBox 6"/>
          <p:cNvSpPr txBox="1"/>
          <p:nvPr/>
        </p:nvSpPr>
        <p:spPr>
          <a:xfrm>
            <a:off x="734383" y="3551739"/>
            <a:ext cx="7803739" cy="1107996"/>
          </a:xfrm>
          <a:prstGeom prst="rect">
            <a:avLst/>
          </a:prstGeom>
          <a:noFill/>
          <a:ln>
            <a:solidFill>
              <a:schemeClr val="accent1"/>
            </a:solidFill>
          </a:ln>
        </p:spPr>
        <p:txBody>
          <a:bodyPr wrap="none" rtlCol="0">
            <a:spAutoFit/>
          </a:bodyPr>
          <a:lstStyle/>
          <a:p>
            <a:r>
              <a:rPr lang="en-US" sz="2200" b="1" dirty="0">
                <a:solidFill>
                  <a:schemeClr val="accent3"/>
                </a:solidFill>
                <a:latin typeface="Consolas" charset="0"/>
                <a:ea typeface="Consolas" charset="0"/>
                <a:cs typeface="Consolas" charset="0"/>
              </a:rPr>
              <a:t>instance</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Get</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Find</a:t>
            </a:r>
            <a:r>
              <a:rPr lang="en-US" sz="2200" b="1" dirty="0">
                <a:latin typeface="Consolas" charset="0"/>
                <a:ea typeface="Consolas" charset="0"/>
                <a:cs typeface="Consolas" charset="0"/>
              </a:rPr>
              <a:t> n s :: </a:t>
            </a:r>
            <a:r>
              <a:rPr lang="en-US" sz="2200" b="1" dirty="0">
                <a:solidFill>
                  <a:schemeClr val="accent4"/>
                </a:solidFill>
                <a:latin typeface="Consolas" charset="0"/>
                <a:ea typeface="Consolas" charset="0"/>
                <a:cs typeface="Consolas" charset="0"/>
              </a:rPr>
              <a:t>Index</a:t>
            </a:r>
            <a:r>
              <a:rPr lang="en-US" sz="2200" b="1" dirty="0">
                <a:latin typeface="Consolas" charset="0"/>
                <a:ea typeface="Consolas" charset="0"/>
                <a:cs typeface="Consolas" charset="0"/>
              </a:rPr>
              <a:t> n o s),         </a:t>
            </a:r>
            <a:endParaRPr lang="en-US" sz="2200" b="1" dirty="0" smtClean="0">
              <a:latin typeface="Consolas" charset="0"/>
              <a:ea typeface="Consolas" charset="0"/>
              <a:cs typeface="Consolas" charset="0"/>
            </a:endParaRPr>
          </a:p>
          <a:p>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OccType</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Has</a:t>
            </a:r>
            <a:r>
              <a:rPr lang="en-US" sz="2200" b="1" dirty="0">
                <a:latin typeface="Consolas" charset="0"/>
                <a:ea typeface="Consolas" charset="0"/>
                <a:cs typeface="Consolas" charset="0"/>
              </a:rPr>
              <a:t> n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s) </a:t>
            </a:r>
            <a:r>
              <a:rPr lang="en-US" sz="2200" b="1" dirty="0" smtClean="0">
                <a:latin typeface="Consolas" charset="0"/>
                <a:ea typeface="Consolas" charset="0"/>
                <a:cs typeface="Consolas" charset="0"/>
              </a:rPr>
              <a:t>a </a:t>
            </a:r>
            <a:r>
              <a:rPr lang="en-US" sz="2200" b="1" dirty="0" smtClean="0">
                <a:solidFill>
                  <a:schemeClr val="accent3"/>
                </a:solidFill>
                <a:latin typeface="Consolas" charset="0"/>
                <a:ea typeface="Consolas" charset="0"/>
                <a:cs typeface="Consolas" charset="0"/>
              </a:rPr>
              <a:t>where</a:t>
            </a:r>
          </a:p>
          <a:p>
            <a:r>
              <a:rPr lang="en-US" sz="2200" b="1" dirty="0">
                <a:solidFill>
                  <a:schemeClr val="accent3"/>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  </a:t>
            </a:r>
            <a:r>
              <a:rPr lang="en-US" sz="2200" b="1" dirty="0" smtClean="0">
                <a:latin typeface="Consolas" charset="0"/>
                <a:ea typeface="Consolas" charset="0"/>
                <a:cs typeface="Consolas" charset="0"/>
              </a:rPr>
              <a:t> get = …</a:t>
            </a:r>
            <a:endParaRPr lang="en-US" sz="2200" b="1" dirty="0">
              <a:latin typeface="Consolas" charset="0"/>
              <a:ea typeface="Consolas" charset="0"/>
              <a:cs typeface="Consolas" charset="0"/>
            </a:endParaRPr>
          </a:p>
        </p:txBody>
      </p:sp>
    </p:spTree>
    <p:extLst>
      <p:ext uri="{BB962C8B-B14F-4D97-AF65-F5344CB8AC3E}">
        <p14:creationId xmlns:p14="http://schemas.microsoft.com/office/powerpoint/2010/main" val="100837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28650" y="4578844"/>
            <a:ext cx="5292378" cy="1655762"/>
          </a:xfrm>
        </p:spPr>
        <p:txBody>
          <a:bodyPr>
            <a:noAutofit/>
          </a:bodyPr>
          <a:lstStyle/>
          <a:p>
            <a:r>
              <a:rPr lang="en-US" sz="2400" dirty="0" smtClean="0">
                <a:latin typeface="Zapfino" charset="0"/>
                <a:ea typeface="Zapfino" charset="0"/>
                <a:cs typeface="Zapfino" charset="0"/>
              </a:rPr>
              <a:t>Double-duty data</a:t>
            </a:r>
            <a:endParaRPr lang="en-US" sz="2400" dirty="0">
              <a:latin typeface="Zapfino" charset="0"/>
              <a:ea typeface="Zapfino" charset="0"/>
              <a:cs typeface="Zapfino" charset="0"/>
            </a:endParaRPr>
          </a:p>
        </p:txBody>
      </p:sp>
      <p:sp>
        <p:nvSpPr>
          <p:cNvPr id="5" name="Subtitle 4"/>
          <p:cNvSpPr>
            <a:spLocks noGrp="1"/>
          </p:cNvSpPr>
          <p:nvPr>
            <p:ph type="subTitle" idx="1"/>
          </p:nvPr>
        </p:nvSpPr>
        <p:spPr/>
        <p:txBody>
          <a:bodyPr>
            <a:normAutofit lnSpcReduction="10000"/>
          </a:bodyPr>
          <a:lstStyle/>
          <a:p>
            <a:r>
              <a:rPr lang="en-US" dirty="0" smtClean="0"/>
              <a:t>We can use the same data for compile time and runtime computation</a:t>
            </a:r>
            <a:endParaRPr lang="en-US" dirty="0"/>
          </a:p>
        </p:txBody>
      </p:sp>
    </p:spTree>
    <p:extLst>
      <p:ext uri="{BB962C8B-B14F-4D97-AF65-F5344CB8AC3E}">
        <p14:creationId xmlns:p14="http://schemas.microsoft.com/office/powerpoint/2010/main" val="55705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628650" y="1030198"/>
            <a:ext cx="7886700" cy="4357727"/>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a:solidFill>
                  <a:schemeClr val="accent3"/>
                </a:solidFill>
                <a:latin typeface="Consolas" charset="0"/>
                <a:ea typeface="Consolas" charset="0"/>
                <a:cs typeface="Consolas" charset="0"/>
              </a:rPr>
              <a:t>data </a:t>
            </a:r>
            <a:r>
              <a:rPr lang="en-US" sz="2200" b="1" dirty="0" err="1">
                <a:solidFill>
                  <a:schemeClr val="accent4"/>
                </a:solidFill>
                <a:latin typeface="Consolas" charset="0"/>
                <a:ea typeface="Consolas" charset="0"/>
                <a:cs typeface="Consolas" charset="0"/>
              </a:rPr>
              <a:t>Dict</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SM </a:t>
            </a:r>
            <a:r>
              <a:rPr lang="en-US" sz="2200" b="1" dirty="0" smtClean="0">
                <a:latin typeface="Consolas" charset="0"/>
                <a:ea typeface="Consolas" charset="0"/>
                <a:cs typeface="Consolas" charset="0"/>
              </a:rPr>
              <a:t>-&gt;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Nil</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:&gt;</a:t>
            </a:r>
            <a:r>
              <a:rPr lang="en-US" sz="2200" b="1" dirty="0" smtClean="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a:latin typeface="Consolas" charset="0"/>
                <a:ea typeface="Consolas" charset="0"/>
                <a:cs typeface="Consolas" charset="0"/>
              </a:rPr>
              <a:t> </a:t>
            </a:r>
          </a:p>
          <a:p>
            <a:pPr marL="0" indent="0">
              <a:buNone/>
            </a:pPr>
            <a:r>
              <a:rPr lang="en-US" sz="2200" b="1" dirty="0" smtClean="0">
                <a:latin typeface="Consolas" charset="0"/>
                <a:ea typeface="Consolas" charset="0"/>
                <a:cs typeface="Consolas" charset="0"/>
              </a:rPr>
              <a:t>                       -&gt;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a:t>
            </a:r>
            <a:r>
              <a:rPr lang="en-US" sz="2200" b="1" dirty="0" smtClean="0">
                <a:solidFill>
                  <a:schemeClr val="accent4"/>
                </a:solidFill>
                <a:latin typeface="Consolas" charset="0"/>
                <a:ea typeface="Consolas" charset="0"/>
                <a:cs typeface="Consolas" charset="0"/>
              </a:rPr>
              <a:t>:</a:t>
            </a:r>
            <a:r>
              <a:rPr lang="en-US" sz="2200" b="1" dirty="0" err="1" smtClean="0">
                <a:latin typeface="Consolas" charset="0"/>
                <a:ea typeface="Consolas" charset="0"/>
                <a:cs typeface="Consolas" charset="0"/>
              </a:rPr>
              <a:t>tl</a:t>
            </a:r>
            <a:r>
              <a:rPr lang="en-US" sz="2200" b="1" dirty="0" smtClean="0">
                <a:latin typeface="Consolas" charset="0"/>
                <a:ea typeface="Consolas" charset="0"/>
                <a:cs typeface="Consolas" charset="0"/>
              </a:rPr>
              <a:t>)</a:t>
            </a:r>
          </a:p>
          <a:p>
            <a:pPr marL="0" indent="0">
              <a:buNone/>
            </a:pPr>
            <a:r>
              <a:rPr lang="en-US" sz="2200" b="1" dirty="0">
                <a:solidFill>
                  <a:schemeClr val="accent3"/>
                </a:solidFill>
                <a:latin typeface="Consolas" charset="0"/>
                <a:ea typeface="Consolas" charset="0"/>
                <a:cs typeface="Consolas" charset="0"/>
              </a:rPr>
              <a:t>data</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Symbol</a:t>
            </a:r>
            <a:r>
              <a:rPr lang="en-US" sz="2200" b="1" dirty="0" err="1">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000" b="1" dirty="0">
                <a:latin typeface="Consolas"/>
                <a:ea typeface="Osaka"/>
                <a:cs typeface="Consolas"/>
              </a:rPr>
              <a:t>∀</a:t>
            </a:r>
            <a:r>
              <a:rPr lang="en-US" sz="2200" b="1" dirty="0">
                <a:latin typeface="Consolas" charset="0"/>
                <a:ea typeface="Consolas" charset="0"/>
                <a:cs typeface="Consolas" charset="0"/>
              </a:rPr>
              <a:t>n o.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a:latin typeface="Consolas" charset="0"/>
                <a:ea typeface="Consolas" charset="0"/>
                <a:cs typeface="Consolas" charset="0"/>
              </a:rPr>
              <a:t>n</a:t>
            </a:r>
            <a:r>
              <a:rPr lang="en-US" sz="2200" b="1" dirty="0" err="1" smtClean="0">
                <a:latin typeface="Consolas" charset="0"/>
                <a:ea typeface="Consolas" charset="0"/>
                <a:cs typeface="Consolas" charset="0"/>
              </a:rPr>
              <a:t>,o</a:t>
            </a:r>
            <a:r>
              <a:rPr lang="en-US" sz="2200" b="1" dirty="0" smtClean="0">
                <a:latin typeface="Consolas" charset="0"/>
                <a:ea typeface="Consolas" charset="0"/>
                <a:cs typeface="Consolas" charset="0"/>
              </a:rPr>
              <a:t>)</a:t>
            </a:r>
          </a:p>
          <a:p>
            <a:pPr marL="0" indent="0">
              <a:buNone/>
            </a:pPr>
            <a:endParaRPr lang="en-US" sz="2200" b="1" dirty="0">
              <a:latin typeface="Consolas" charset="0"/>
              <a:ea typeface="Consolas" charset="0"/>
              <a:cs typeface="Consolas" charset="0"/>
            </a:endParaRPr>
          </a:p>
          <a:p>
            <a:pPr marL="0" indent="0">
              <a:buNone/>
            </a:pPr>
            <a:r>
              <a:rPr lang="en-US" sz="2200" b="1" dirty="0">
                <a:latin typeface="Consolas" charset="0"/>
                <a:ea typeface="Consolas" charset="0"/>
                <a:cs typeface="Consolas" charset="0"/>
              </a:rPr>
              <a:t>d ::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fr-FR" sz="2200" b="1" dirty="0">
                <a:solidFill>
                  <a:schemeClr val="tx1"/>
                </a:solidFill>
                <a:latin typeface="Consolas" charset="0"/>
                <a:ea typeface="Consolas" charset="0"/>
                <a:cs typeface="Consolas" charset="0"/>
              </a:rPr>
              <a:t>'['("b</a:t>
            </a:r>
            <a:r>
              <a:rPr lang="fr-FR" sz="2200" b="1" dirty="0" smtClean="0">
                <a:solidFill>
                  <a:schemeClr val="tx1"/>
                </a:solidFill>
                <a:latin typeface="Consolas" charset="0"/>
                <a:ea typeface="Consolas" charset="0"/>
                <a:cs typeface="Consolas" charset="0"/>
              </a:rPr>
              <a:t>", </a:t>
            </a:r>
            <a:r>
              <a:rPr lang="fr-FR" sz="2200" b="1" dirty="0" smtClean="0">
                <a:solidFill>
                  <a:schemeClr val="accent4"/>
                </a:solidFill>
                <a:latin typeface="Consolas" charset="0"/>
                <a:ea typeface="Consolas" charset="0"/>
                <a:cs typeface="Consolas" charset="0"/>
              </a:rPr>
              <a:t>Once</a:t>
            </a:r>
            <a:r>
              <a:rPr lang="fr-FR" sz="2200" b="1" dirty="0">
                <a:solidFill>
                  <a:schemeClr val="tx1"/>
                </a:solidFill>
                <a:latin typeface="Consolas" charset="0"/>
                <a:ea typeface="Consolas" charset="0"/>
                <a:cs typeface="Consolas" charset="0"/>
              </a:rPr>
              <a:t>),'("d</a:t>
            </a:r>
            <a:r>
              <a:rPr lang="fr-FR" sz="2200" b="1" dirty="0" smtClean="0">
                <a:solidFill>
                  <a:schemeClr val="tx1"/>
                </a:solidFill>
                <a:latin typeface="Consolas" charset="0"/>
                <a:ea typeface="Consolas" charset="0"/>
                <a:cs typeface="Consolas" charset="0"/>
              </a:rPr>
              <a:t>", </a:t>
            </a:r>
            <a:r>
              <a:rPr lang="fr-FR" sz="2200" b="1" dirty="0" err="1" smtClean="0">
                <a:solidFill>
                  <a:schemeClr val="accent4"/>
                </a:solidFill>
                <a:latin typeface="Consolas" charset="0"/>
                <a:ea typeface="Consolas" charset="0"/>
                <a:cs typeface="Consolas" charset="0"/>
              </a:rPr>
              <a:t>Many</a:t>
            </a:r>
            <a:r>
              <a:rPr lang="fr-FR" sz="2200" b="1" dirty="0" smtClean="0">
                <a:solidFill>
                  <a:schemeClr val="tx1"/>
                </a:solidFill>
                <a:latin typeface="Consolas" charset="0"/>
                <a:ea typeface="Consolas" charset="0"/>
                <a:cs typeface="Consolas" charset="0"/>
              </a:rPr>
              <a:t>),'("</a:t>
            </a:r>
            <a:r>
              <a:rPr lang="fr-FR" sz="2200" b="1" dirty="0">
                <a:solidFill>
                  <a:schemeClr val="tx1"/>
                </a:solidFill>
                <a:latin typeface="Consolas" charset="0"/>
                <a:ea typeface="Consolas" charset="0"/>
                <a:cs typeface="Consolas" charset="0"/>
              </a:rPr>
              <a:t>e", </a:t>
            </a:r>
            <a:r>
              <a:rPr lang="fr-FR" sz="2200" b="1" dirty="0" err="1" smtClean="0">
                <a:solidFill>
                  <a:schemeClr val="accent4"/>
                </a:solidFill>
                <a:latin typeface="Consolas" charset="0"/>
                <a:ea typeface="Consolas" charset="0"/>
                <a:cs typeface="Consolas" charset="0"/>
              </a:rPr>
              <a:t>Opt</a:t>
            </a:r>
            <a:r>
              <a:rPr lang="fr-FR" sz="2200" b="1" dirty="0" smtClean="0">
                <a:solidFill>
                  <a:schemeClr val="tx1"/>
                </a:solidFill>
                <a:latin typeface="Consolas" charset="0"/>
                <a:ea typeface="Consolas" charset="0"/>
                <a:cs typeface="Consolas" charset="0"/>
              </a:rPr>
              <a:t>)]</a:t>
            </a:r>
            <a:endParaRPr lang="en-US" sz="2200" b="1" dirty="0">
              <a:solidFill>
                <a:schemeClr val="tx1"/>
              </a:solidFill>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d </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Regexp</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dth</a:t>
            </a:r>
            <a:r>
              <a:rPr lang="en-US" sz="2200" b="1" dirty="0">
                <a:solidFill>
                  <a:schemeClr val="tx1"/>
                </a:solidFill>
                <a:latin typeface="Consolas" charset="0"/>
                <a:ea typeface="Consolas" charset="0"/>
                <a:cs typeface="Consolas" charset="0"/>
              </a:rPr>
              <a:t>", "popl17"] </a:t>
            </a:r>
          </a:p>
          <a:p>
            <a:pPr marL="0" indent="0">
              <a:buNone/>
            </a:pPr>
            <a:r>
              <a:rPr lang="en-US" sz="2200" b="1" dirty="0">
                <a:solidFill>
                  <a:schemeClr val="tx1"/>
                </a:solidFill>
                <a:latin typeface="Consolas" charset="0"/>
                <a:ea typeface="Consolas" charset="0"/>
                <a:cs typeface="Consolas" charset="0"/>
              </a:rPr>
              <a:t>    </a:t>
            </a:r>
            <a:r>
              <a:rPr lang="en-US" sz="2200" b="1" dirty="0" smtClean="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Just</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hs</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 </a:t>
            </a:r>
            <a:r>
              <a:rPr lang="en-US" sz="2200" b="1" dirty="0" smtClean="0">
                <a:solidFill>
                  <a:schemeClr val="accent4"/>
                </a:solidFill>
                <a:latin typeface="Consolas" charset="0"/>
                <a:ea typeface="Consolas" charset="0"/>
                <a:cs typeface="Consolas" charset="0"/>
              </a:rPr>
              <a:t>Nil</a:t>
            </a:r>
            <a:endParaRPr lang="en-US" sz="2200" b="1" dirty="0">
              <a:solidFill>
                <a:schemeClr val="accent4"/>
              </a:solidFill>
              <a:latin typeface="Consolas" charset="0"/>
              <a:ea typeface="Consolas" charset="0"/>
              <a:cs typeface="Consolas" charset="0"/>
            </a:endParaRPr>
          </a:p>
        </p:txBody>
      </p:sp>
      <p:sp>
        <p:nvSpPr>
          <p:cNvPr id="5" name="Content Placeholder 2"/>
          <p:cNvSpPr txBox="1">
            <a:spLocks/>
          </p:cNvSpPr>
          <p:nvPr/>
        </p:nvSpPr>
        <p:spPr>
          <a:xfrm>
            <a:off x="628650" y="5387925"/>
            <a:ext cx="7886700" cy="928467"/>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smtClean="0">
                <a:latin typeface="Consolas" charset="0"/>
                <a:ea typeface="Consolas" charset="0"/>
                <a:cs typeface="Consolas" charset="0"/>
              </a:rPr>
              <a:t>&gt; show d </a:t>
            </a:r>
          </a:p>
          <a:p>
            <a:pPr marL="0" indent="0">
              <a:buNone/>
            </a:pPr>
            <a:r>
              <a:rPr lang="en-US" sz="2200" b="1" dirty="0" smtClean="0">
                <a:latin typeface="Consolas" charset="0"/>
                <a:ea typeface="Consolas" charset="0"/>
                <a:cs typeface="Consolas" charset="0"/>
              </a:rPr>
              <a:t>{b="</a:t>
            </a:r>
            <a:r>
              <a:rPr lang="en-US" sz="2200" b="1" dirty="0" err="1">
                <a:latin typeface="Consolas" charset="0"/>
                <a:ea typeface="Consolas" charset="0"/>
                <a:cs typeface="Consolas" charset="0"/>
              </a:rPr>
              <a:t>Regexp</a:t>
            </a:r>
            <a:r>
              <a:rPr lang="en-US" sz="2200" b="1" dirty="0">
                <a:latin typeface="Consolas" charset="0"/>
                <a:ea typeface="Consolas" charset="0"/>
                <a:cs typeface="Consolas" charset="0"/>
              </a:rPr>
              <a:t>",d=["dth","popl17"],e=Just ".</a:t>
            </a:r>
            <a:r>
              <a:rPr lang="en-US" sz="2200" b="1" dirty="0" err="1">
                <a:latin typeface="Consolas" charset="0"/>
                <a:ea typeface="Consolas" charset="0"/>
                <a:cs typeface="Consolas" charset="0"/>
              </a:rPr>
              <a:t>hs</a:t>
            </a:r>
            <a:r>
              <a:rPr lang="en-US" sz="2200" b="1" dirty="0">
                <a:latin typeface="Consolas" charset="0"/>
                <a:ea typeface="Consolas" charset="0"/>
                <a:cs typeface="Consolas" charset="0"/>
              </a:rPr>
              <a:t>"}</a:t>
            </a:r>
            <a:endParaRPr lang="en-US" sz="2200" b="1" dirty="0" smtClean="0">
              <a:latin typeface="Consolas" charset="0"/>
              <a:ea typeface="Consolas" charset="0"/>
              <a:cs typeface="Consolas" charset="0"/>
            </a:endParaRP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types: </a:t>
            </a:r>
            <a:r>
              <a:rPr lang="en-US" dirty="0" err="1" smtClean="0">
                <a:latin typeface="Consolas" charset="0"/>
                <a:ea typeface="Consolas" charset="0"/>
                <a:cs typeface="Consolas" charset="0"/>
              </a:rPr>
              <a:t>Π</a:t>
            </a:r>
            <a:endParaRPr lang="en-US" dirty="0"/>
          </a:p>
        </p:txBody>
      </p:sp>
      <p:sp>
        <p:nvSpPr>
          <p:cNvPr id="3" name="Content Placeholder 2"/>
          <p:cNvSpPr>
            <a:spLocks noGrp="1"/>
          </p:cNvSpPr>
          <p:nvPr>
            <p:ph idx="1"/>
          </p:nvPr>
        </p:nvSpPr>
        <p:spPr>
          <a:ln>
            <a:solidFill>
              <a:schemeClr val="accent1"/>
            </a:solidFill>
          </a:ln>
        </p:spPr>
        <p:txBody>
          <a:bodyPr>
            <a:normAutofit/>
          </a:bodyPr>
          <a:lstStyle/>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Π</a:t>
            </a:r>
            <a:r>
              <a:rPr lang="en-US" sz="2000" b="1" dirty="0" smtClean="0">
                <a:latin typeface="Consolas" charset="0"/>
                <a:ea typeface="Consolas" charset="0"/>
                <a:cs typeface="Consolas" charset="0"/>
              </a:rPr>
              <a:t> n </a:t>
            </a:r>
            <a:r>
              <a:rPr lang="en-US" sz="2000" b="1" dirty="0">
                <a:latin typeface="Consolas" charset="0"/>
                <a:ea typeface="Consolas" charset="0"/>
                <a:cs typeface="Consolas" charset="0"/>
              </a:rPr>
              <a:t>-&gt; </a:t>
            </a:r>
            <a:r>
              <a:rPr lang="en-US" sz="2000" b="1" dirty="0" err="1">
                <a:solidFill>
                  <a:schemeClr val="accent4"/>
                </a:solidFill>
                <a:latin typeface="Consolas" charset="0"/>
                <a:ea typeface="Consolas" charset="0"/>
                <a:cs typeface="Consolas" charset="0"/>
              </a:rPr>
              <a:t>Π</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Entry</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n,o</a:t>
            </a:r>
            <a:r>
              <a:rPr lang="en-US" sz="2000" b="1" dirty="0">
                <a:latin typeface="Consolas" charset="0"/>
                <a:ea typeface="Consolas" charset="0"/>
                <a:cs typeface="Consolas" charset="0"/>
              </a:rPr>
              <a:t>)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n o </a:t>
            </a:r>
            <a:r>
              <a:rPr lang="en-US" sz="2000" b="1" dirty="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E</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show n </a:t>
            </a:r>
            <a:r>
              <a:rPr lang="en-US" sz="2000" b="1" dirty="0">
                <a:latin typeface="Consolas" charset="0"/>
                <a:ea typeface="Consolas" charset="0"/>
                <a:cs typeface="Consolas" charset="0"/>
              </a:rPr>
              <a:t>++ "=" ++ </a:t>
            </a:r>
            <a:r>
              <a:rPr lang="en-US" sz="2000" b="1" dirty="0" err="1">
                <a:latin typeface="Consolas" charset="0"/>
                <a:ea typeface="Consolas" charset="0"/>
                <a:cs typeface="Consolas" charset="0"/>
              </a:rPr>
              <a:t>showData</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o x </a:t>
            </a:r>
            <a:r>
              <a:rPr lang="en-US" sz="2000" b="1" dirty="0">
                <a:solidFill>
                  <a:schemeClr val="accent3"/>
                </a:solidFill>
                <a:latin typeface="Consolas" charset="0"/>
                <a:ea typeface="Consolas" charset="0"/>
                <a:cs typeface="Consolas" charset="0"/>
              </a:rPr>
              <a:t>where    </a:t>
            </a:r>
            <a:endParaRPr lang="en-US" sz="2000" b="1" dirty="0" smtClean="0">
              <a:solidFill>
                <a:schemeClr val="accent3"/>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Π</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err="1">
                <a:solidFill>
                  <a:schemeClr val="accent4"/>
                </a:solidFill>
                <a:latin typeface="Consolas" charset="0"/>
                <a:ea typeface="Consolas" charset="0"/>
                <a:cs typeface="Consolas" charset="0"/>
              </a:rPr>
              <a:t>OccType</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String    </a:t>
            </a:r>
            <a:endParaRPr lang="en-US" sz="2000" b="1" dirty="0" smtClean="0">
              <a:solidFill>
                <a:schemeClr val="accent4"/>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Once</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show x  </a:t>
            </a:r>
            <a:r>
              <a:rPr lang="en-US" sz="2000" b="1" dirty="0" smtClean="0">
                <a:solidFill>
                  <a:schemeClr val="accent1"/>
                </a:solidFill>
                <a:latin typeface="Consolas" charset="0"/>
                <a:ea typeface="Consolas" charset="0"/>
                <a:cs typeface="Consolas" charset="0"/>
              </a:rPr>
              <a:t>-- for String</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Opt</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for </a:t>
            </a:r>
            <a:r>
              <a:rPr lang="en-US" sz="2000" b="1" dirty="0" smtClean="0">
                <a:solidFill>
                  <a:schemeClr val="accent1"/>
                </a:solidFill>
                <a:latin typeface="Consolas" charset="0"/>
                <a:ea typeface="Consolas" charset="0"/>
                <a:cs typeface="Consolas" charset="0"/>
              </a:rPr>
              <a:t>Maybe String</a:t>
            </a:r>
            <a:endParaRPr lang="en-US" sz="2000" b="1" dirty="0" smtClean="0">
              <a:solidFill>
                <a:schemeClr val="accent1"/>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Many</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for </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String]</a:t>
            </a:r>
            <a:endParaRPr lang="en-US" sz="2000" b="1" dirty="0" smtClean="0">
              <a:solidFill>
                <a:schemeClr val="accent1"/>
              </a:solidFill>
              <a:latin typeface="Consolas" charset="0"/>
              <a:ea typeface="Consolas" charset="0"/>
              <a:cs typeface="Consolas" charset="0"/>
            </a:endParaRPr>
          </a:p>
          <a:p>
            <a:pPr marL="0" indent="0">
              <a:buNone/>
            </a:pPr>
            <a:endParaRPr lang="en-US" sz="2000" dirty="0">
              <a:solidFill>
                <a:schemeClr val="accent1"/>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show :: </a:t>
            </a:r>
            <a:r>
              <a:rPr lang="en-US" sz="2000" b="1" dirty="0" smtClean="0">
                <a:solidFill>
                  <a:schemeClr val="accent4"/>
                </a:solidFill>
                <a:latin typeface="Consolas" charset="0"/>
                <a:ea typeface="Consolas" charset="0"/>
                <a:cs typeface="Consolas" charset="0"/>
              </a:rPr>
              <a:t>Show</a:t>
            </a:r>
            <a:r>
              <a:rPr lang="en-US" sz="2000" b="1" dirty="0" smtClean="0">
                <a:latin typeface="Consolas" charset="0"/>
                <a:ea typeface="Consolas" charset="0"/>
                <a:cs typeface="Consolas" charset="0"/>
              </a:rPr>
              <a:t> a =&gt; a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smtClean="0">
                <a:solidFill>
                  <a:schemeClr val="accent3"/>
                </a:solidFill>
                <a:latin typeface="Consolas" charset="0"/>
                <a:ea typeface="Consolas" charset="0"/>
                <a:cs typeface="Consolas" charset="0"/>
              </a:rPr>
              <a:t>instance</a:t>
            </a:r>
            <a:r>
              <a:rPr lang="en-US" sz="2000" b="1" dirty="0" smtClean="0">
                <a:solidFill>
                  <a:schemeClr val="accent4"/>
                </a:solidFill>
                <a:latin typeface="Consolas" charset="0"/>
                <a:ea typeface="Consolas" charset="0"/>
                <a:cs typeface="Consolas" charset="0"/>
              </a:rPr>
              <a:t> Show Symbol </a:t>
            </a:r>
            <a:r>
              <a:rPr lang="en-US" sz="2000" b="1" dirty="0" smtClean="0">
                <a:solidFill>
                  <a:schemeClr val="accent3"/>
                </a:solidFill>
                <a:latin typeface="Consolas" charset="0"/>
                <a:ea typeface="Consolas" charset="0"/>
                <a:cs typeface="Consolas" charset="0"/>
              </a:rPr>
              <a:t>where</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show = … </a:t>
            </a: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Singletons</a:t>
            </a:r>
            <a:endParaRPr lang="en-US" dirty="0"/>
          </a:p>
        </p:txBody>
      </p:sp>
      <p:sp>
        <p:nvSpPr>
          <p:cNvPr id="3" name="Content Placeholder 2"/>
          <p:cNvSpPr>
            <a:spLocks noGrp="1"/>
          </p:cNvSpPr>
          <p:nvPr>
            <p:ph idx="1"/>
          </p:nvPr>
        </p:nvSpPr>
        <p:spPr>
          <a:xfrm>
            <a:off x="628650" y="1175657"/>
            <a:ext cx="7886700" cy="5379888"/>
          </a:xfrm>
          <a:ln>
            <a:solidFill>
              <a:schemeClr val="accent1"/>
            </a:solidFill>
          </a:ln>
        </p:spPr>
        <p:txBody>
          <a:bodyPr>
            <a:normAutofit/>
          </a:bodyPr>
          <a:lstStyle/>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Sing </a:t>
            </a:r>
            <a:r>
              <a:rPr lang="en-US" sz="2000" b="1" dirty="0" smtClean="0">
                <a:latin typeface="Consolas" charset="0"/>
                <a:ea typeface="Consolas" charset="0"/>
                <a:cs typeface="Consolas" charset="0"/>
              </a:rPr>
              <a:t>n </a:t>
            </a:r>
            <a:r>
              <a:rPr lang="en-US" sz="2000" b="1" dirty="0">
                <a:latin typeface="Consolas" charset="0"/>
                <a:ea typeface="Consolas" charset="0"/>
                <a:cs typeface="Consolas" charset="0"/>
              </a:rPr>
              <a:t>-&gt; </a:t>
            </a:r>
            <a:r>
              <a:rPr lang="en-US" sz="2000" b="1" dirty="0" smtClean="0">
                <a:solidFill>
                  <a:schemeClr val="accent5"/>
                </a:solidFill>
                <a:latin typeface="Consolas" charset="0"/>
                <a:ea typeface="Consolas" charset="0"/>
                <a:cs typeface="Consolas" charset="0"/>
              </a:rPr>
              <a:t>Sing </a:t>
            </a:r>
            <a:r>
              <a:rPr lang="en-US" sz="2000" b="1" dirty="0" smtClean="0">
                <a:latin typeface="Consolas" charset="0"/>
                <a:ea typeface="Consolas" charset="0"/>
                <a:cs typeface="Consolas" charset="0"/>
              </a:rPr>
              <a:t>o </a:t>
            </a:r>
            <a:r>
              <a:rPr lang="en-US" sz="2000" b="1" dirty="0">
                <a:latin typeface="Consolas" charset="0"/>
                <a:ea typeface="Consolas" charset="0"/>
                <a:cs typeface="Consolas" charset="0"/>
              </a:rPr>
              <a:t>-&gt; </a:t>
            </a:r>
            <a:r>
              <a:rPr lang="en-US" sz="2000" b="1" dirty="0">
                <a:solidFill>
                  <a:schemeClr val="accent4"/>
                </a:solidFill>
                <a:latin typeface="Consolas" charset="0"/>
                <a:ea typeface="Consolas" charset="0"/>
                <a:cs typeface="Consolas" charset="0"/>
              </a:rPr>
              <a:t>Entry</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n,o</a:t>
            </a:r>
            <a:r>
              <a:rPr lang="en-US" sz="2000" b="1" dirty="0">
                <a:latin typeface="Consolas" charset="0"/>
                <a:ea typeface="Consolas" charset="0"/>
                <a:cs typeface="Consolas" charset="0"/>
              </a:rPr>
              <a:t>)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n o </a:t>
            </a:r>
            <a:r>
              <a:rPr lang="en-US" sz="2000" b="1" dirty="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E</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endParaRPr lang="en-US" sz="2000" b="1" dirty="0" smtClean="0">
              <a:latin typeface="Consolas" charset="0"/>
              <a:ea typeface="Consolas" charset="0"/>
              <a:cs typeface="Consolas" charset="0"/>
            </a:endParaRPr>
          </a:p>
          <a:p>
            <a:pPr marL="0" indent="0">
              <a:buNone/>
            </a:pP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show n </a:t>
            </a:r>
            <a:r>
              <a:rPr lang="en-US" sz="2000" b="1" dirty="0">
                <a:latin typeface="Consolas" charset="0"/>
                <a:ea typeface="Consolas" charset="0"/>
                <a:cs typeface="Consolas" charset="0"/>
              </a:rPr>
              <a:t>++ "=" ++ </a:t>
            </a:r>
            <a:r>
              <a:rPr lang="en-US" sz="2000" b="1" dirty="0" err="1">
                <a:latin typeface="Consolas" charset="0"/>
                <a:ea typeface="Consolas" charset="0"/>
                <a:cs typeface="Consolas" charset="0"/>
              </a:rPr>
              <a:t>showData</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o x </a:t>
            </a:r>
            <a:r>
              <a:rPr lang="en-US" sz="2000" b="1" dirty="0">
                <a:solidFill>
                  <a:schemeClr val="accent3"/>
                </a:solidFill>
                <a:latin typeface="Consolas" charset="0"/>
                <a:ea typeface="Consolas" charset="0"/>
                <a:cs typeface="Consolas" charset="0"/>
              </a:rPr>
              <a:t>where    </a:t>
            </a:r>
            <a:endParaRPr lang="en-US" sz="2000" b="1" dirty="0" smtClean="0">
              <a:solidFill>
                <a:schemeClr val="accent3"/>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Sing </a:t>
            </a:r>
            <a:r>
              <a:rPr lang="en-US" sz="2000" b="1" dirty="0">
                <a:latin typeface="Consolas" charset="0"/>
                <a:ea typeface="Consolas" charset="0"/>
                <a:cs typeface="Consolas" charset="0"/>
              </a:rPr>
              <a:t>o -&gt; </a:t>
            </a:r>
            <a:r>
              <a:rPr lang="en-US" sz="2000" b="1" dirty="0" err="1">
                <a:solidFill>
                  <a:schemeClr val="accent4"/>
                </a:solidFill>
                <a:latin typeface="Consolas" charset="0"/>
                <a:ea typeface="Consolas" charset="0"/>
                <a:cs typeface="Consolas" charset="0"/>
              </a:rPr>
              <a:t>OccType</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String</a:t>
            </a:r>
            <a:r>
              <a:rPr lang="en-US" sz="2000" b="1" dirty="0">
                <a:latin typeface="Consolas" charset="0"/>
                <a:ea typeface="Consolas" charset="0"/>
                <a:cs typeface="Consolas" charset="0"/>
              </a:rPr>
              <a:t>    </a:t>
            </a:r>
            <a:endParaRPr lang="en-US" sz="2000" b="1" dirty="0" smtClean="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Once</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String</a:t>
            </a:r>
            <a:r>
              <a:rPr lang="en-US" sz="2000" b="1" dirty="0" smtClean="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Opt</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a:t>
            </a:r>
            <a:r>
              <a:rPr lang="en-US" sz="2000" b="1" dirty="0" smtClean="0">
                <a:solidFill>
                  <a:schemeClr val="accent1"/>
                </a:solidFill>
                <a:latin typeface="Consolas" charset="0"/>
                <a:ea typeface="Consolas" charset="0"/>
                <a:cs typeface="Consolas" charset="0"/>
              </a:rPr>
              <a:t>Maybe String </a:t>
            </a:r>
            <a:r>
              <a:rPr lang="en-US" sz="2000" b="1" dirty="0" smtClean="0">
                <a:latin typeface="Consolas" charset="0"/>
                <a:ea typeface="Consolas" charset="0"/>
                <a:cs typeface="Consolas" charset="0"/>
              </a:rPr>
              <a:t>  </a:t>
            </a:r>
            <a:endParaRPr lang="en-US" sz="2000" b="1" dirty="0" smtClean="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Many</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a:t>
            </a:r>
            <a:r>
              <a:rPr lang="en-US" sz="2000" b="1" dirty="0" smtClean="0">
                <a:solidFill>
                  <a:schemeClr val="accent1"/>
                </a:solidFill>
                <a:latin typeface="Consolas" charset="0"/>
                <a:ea typeface="Consolas" charset="0"/>
                <a:cs typeface="Consolas" charset="0"/>
              </a:rPr>
              <a:t>[String]</a:t>
            </a:r>
            <a:endParaRPr lang="en-US" sz="2000" b="1" dirty="0">
              <a:solidFill>
                <a:schemeClr val="accent1"/>
              </a:solidFill>
              <a:latin typeface="Consolas" charset="0"/>
              <a:ea typeface="Consolas" charset="0"/>
              <a:cs typeface="Consolas" charset="0"/>
            </a:endParaRPr>
          </a:p>
          <a:p>
            <a:pPr marL="0" indent="0">
              <a:buNone/>
            </a:pPr>
            <a:endParaRPr lang="en-US" sz="2000" b="1" i="1" dirty="0" smtClean="0">
              <a:solidFill>
                <a:schemeClr val="accent5"/>
              </a:solidFill>
              <a:latin typeface="Consolas" charset="0"/>
              <a:ea typeface="Consolas" charset="0"/>
              <a:cs typeface="Consolas" charset="0"/>
            </a:endParaRPr>
          </a:p>
          <a:p>
            <a:pPr marL="0" indent="0">
              <a:buNone/>
            </a:pPr>
            <a:r>
              <a:rPr lang="en-US" sz="2000" b="1" i="1" dirty="0" smtClean="0">
                <a:solidFill>
                  <a:schemeClr val="accent5"/>
                </a:solidFill>
                <a:latin typeface="Consolas" charset="0"/>
                <a:ea typeface="Consolas" charset="0"/>
                <a:cs typeface="Consolas" charset="0"/>
              </a:rPr>
              <a:t>instance Show (Sing (n :: Symbol)) where show = …</a:t>
            </a:r>
          </a:p>
          <a:p>
            <a:pPr marL="0" indent="0">
              <a:buNone/>
            </a:pPr>
            <a:r>
              <a:rPr lang="en-US" sz="2000" b="1" i="1" dirty="0" smtClean="0">
                <a:solidFill>
                  <a:schemeClr val="accent5"/>
                </a:solidFill>
                <a:latin typeface="Consolas" charset="0"/>
                <a:ea typeface="Consolas" charset="0"/>
                <a:cs typeface="Consolas" charset="0"/>
              </a:rPr>
              <a:t>data instance Sing (o :: </a:t>
            </a:r>
            <a:r>
              <a:rPr lang="en-US" sz="2000" b="1" i="1" dirty="0" err="1" smtClean="0">
                <a:solidFill>
                  <a:schemeClr val="accent5"/>
                </a:solidFill>
                <a:latin typeface="Consolas" charset="0"/>
                <a:ea typeface="Consolas" charset="0"/>
                <a:cs typeface="Consolas" charset="0"/>
              </a:rPr>
              <a:t>Occ</a:t>
            </a:r>
            <a:r>
              <a:rPr lang="en-US" sz="2000" b="1" i="1" dirty="0" smtClean="0">
                <a:solidFill>
                  <a:schemeClr val="accent5"/>
                </a:solidFill>
                <a:latin typeface="Consolas" charset="0"/>
                <a:ea typeface="Consolas" charset="0"/>
                <a:cs typeface="Consolas" charset="0"/>
              </a:rPr>
              <a:t>) where</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SOnce</a:t>
            </a:r>
            <a:r>
              <a:rPr lang="en-US" sz="2000" b="1" i="1" dirty="0" smtClean="0">
                <a:solidFill>
                  <a:schemeClr val="accent5"/>
                </a:solidFill>
                <a:latin typeface="Consolas" charset="0"/>
                <a:ea typeface="Consolas" charset="0"/>
                <a:cs typeface="Consolas" charset="0"/>
              </a:rPr>
              <a:t> :: Sing Once</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SOpt</a:t>
            </a:r>
            <a:r>
              <a:rPr lang="en-US" sz="2000" b="1" i="1" dirty="0" smtClean="0">
                <a:solidFill>
                  <a:schemeClr val="accent5"/>
                </a:solidFill>
                <a:latin typeface="Consolas" charset="0"/>
                <a:ea typeface="Consolas" charset="0"/>
                <a:cs typeface="Consolas" charset="0"/>
              </a:rPr>
              <a:t>  :: Sing Opt</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SMany</a:t>
            </a:r>
            <a:r>
              <a:rPr lang="en-US" sz="2000" b="1" i="1" dirty="0" smtClean="0">
                <a:solidFill>
                  <a:schemeClr val="accent5"/>
                </a:solidFill>
                <a:latin typeface="Consolas" charset="0"/>
                <a:ea typeface="Consolas" charset="0"/>
                <a:cs typeface="Consolas" charset="0"/>
              </a:rPr>
              <a:t> :: Sing Many</a:t>
            </a:r>
            <a:endParaRPr lang="en-US" sz="2000" b="1" i="1" dirty="0">
              <a:solidFill>
                <a:schemeClr val="accent5"/>
              </a:solidFill>
              <a:latin typeface="Consolas" charset="0"/>
              <a:ea typeface="Consolas" charset="0"/>
              <a:cs typeface="Consolas" charset="0"/>
            </a:endParaRPr>
          </a:p>
        </p:txBody>
      </p:sp>
      <p:sp>
        <p:nvSpPr>
          <p:cNvPr id="4" name="TextBox 3"/>
          <p:cNvSpPr txBox="1"/>
          <p:nvPr/>
        </p:nvSpPr>
        <p:spPr>
          <a:xfrm>
            <a:off x="5214575" y="5632215"/>
            <a:ext cx="3300775" cy="923330"/>
          </a:xfrm>
          <a:prstGeom prst="rect">
            <a:avLst/>
          </a:prstGeom>
          <a:noFill/>
        </p:spPr>
        <p:txBody>
          <a:bodyPr wrap="none" rtlCol="0">
            <a:spAutoFit/>
          </a:bodyPr>
          <a:lstStyle/>
          <a:p>
            <a:r>
              <a:rPr lang="en-US" dirty="0" smtClean="0"/>
              <a:t>Boilerplate automated by </a:t>
            </a:r>
          </a:p>
          <a:p>
            <a:r>
              <a:rPr lang="en-US" dirty="0" smtClean="0"/>
              <a:t>Singletons library </a:t>
            </a:r>
          </a:p>
          <a:p>
            <a:r>
              <a:rPr lang="en-US" dirty="0" smtClean="0"/>
              <a:t>[Eisenberg and Weirich, HS 2012]</a:t>
            </a:r>
            <a:endParaRPr lang="en-US" dirty="0"/>
          </a:p>
        </p:txBody>
      </p:sp>
    </p:spTree>
    <p:extLst>
      <p:ext uri="{BB962C8B-B14F-4D97-AF65-F5344CB8AC3E}">
        <p14:creationId xmlns:p14="http://schemas.microsoft.com/office/powerpoint/2010/main" val="609687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Singletons are "</a:t>
            </a:r>
            <a:r>
              <a:rPr lang="en-US" dirty="0" err="1" smtClean="0"/>
              <a:t>easyish</a:t>
            </a:r>
            <a:r>
              <a:rPr lang="en-US" dirty="0" smtClean="0"/>
              <a:t>"</a:t>
            </a:r>
            <a:endParaRPr lang="en-US" dirty="0"/>
          </a:p>
        </p:txBody>
      </p:sp>
      <p:sp>
        <p:nvSpPr>
          <p:cNvPr id="3" name="Content Placeholder 2"/>
          <p:cNvSpPr>
            <a:spLocks noGrp="1"/>
          </p:cNvSpPr>
          <p:nvPr>
            <p:ph idx="1"/>
          </p:nvPr>
        </p:nvSpPr>
        <p:spPr>
          <a:xfrm>
            <a:off x="628650" y="1145261"/>
            <a:ext cx="7886700" cy="5253278"/>
          </a:xfrm>
        </p:spPr>
        <p:txBody>
          <a:bodyPr>
            <a:normAutofit lnSpcReduction="10000"/>
          </a:bodyPr>
          <a:lstStyle/>
          <a:p>
            <a:r>
              <a:rPr lang="en-US" dirty="0" smtClean="0"/>
              <a:t>Uniform </a:t>
            </a:r>
            <a:r>
              <a:rPr lang="en-US" dirty="0"/>
              <a:t>type for </a:t>
            </a:r>
            <a:r>
              <a:rPr lang="en-US" dirty="0" smtClean="0"/>
              <a:t>all singletons, indexed by kinds</a:t>
            </a:r>
          </a:p>
          <a:p>
            <a:pPr marL="0" indent="0">
              <a:buNone/>
            </a:pPr>
            <a:r>
              <a:rPr lang="en-US" dirty="0" smtClean="0">
                <a:latin typeface="Consolas" charset="0"/>
                <a:ea typeface="Consolas" charset="0"/>
                <a:cs typeface="Consolas" charset="0"/>
              </a:rPr>
              <a:t>     </a:t>
            </a:r>
          </a:p>
          <a:p>
            <a:r>
              <a:rPr lang="en-US" dirty="0" smtClean="0"/>
              <a:t>Type class supplies singletons via type inference</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What's next? </a:t>
            </a:r>
            <a:r>
              <a:rPr lang="en-US" dirty="0"/>
              <a:t>Richard </a:t>
            </a:r>
            <a:r>
              <a:rPr lang="en-US" dirty="0" smtClean="0"/>
              <a:t>Eisenberg close </a:t>
            </a:r>
            <a:r>
              <a:rPr lang="en-US" dirty="0"/>
              <a:t>to </a:t>
            </a:r>
            <a:r>
              <a:rPr lang="en-US" dirty="0" smtClean="0"/>
              <a:t>adding </a:t>
            </a:r>
            <a:r>
              <a:rPr lang="en-US" dirty="0"/>
              <a:t>a true </a:t>
            </a:r>
            <a:r>
              <a:rPr lang="en-US" dirty="0" err="1">
                <a:latin typeface="Consolas" charset="0"/>
                <a:ea typeface="Consolas" charset="0"/>
                <a:cs typeface="Consolas" charset="0"/>
              </a:rPr>
              <a:t>Π</a:t>
            </a:r>
            <a:r>
              <a:rPr lang="en-US" dirty="0">
                <a:latin typeface="Consolas" charset="0"/>
                <a:ea typeface="Consolas" charset="0"/>
                <a:cs typeface="Consolas" charset="0"/>
              </a:rPr>
              <a:t> </a:t>
            </a:r>
            <a:r>
              <a:rPr lang="en-US" dirty="0"/>
              <a:t>type to </a:t>
            </a:r>
            <a:r>
              <a:rPr lang="en-US" dirty="0" smtClean="0"/>
              <a:t>GHC</a:t>
            </a:r>
            <a:endParaRPr lang="en-US" dirty="0"/>
          </a:p>
        </p:txBody>
      </p:sp>
      <p:sp>
        <p:nvSpPr>
          <p:cNvPr id="4" name="TextBox 3"/>
          <p:cNvSpPr txBox="1"/>
          <p:nvPr/>
        </p:nvSpPr>
        <p:spPr>
          <a:xfrm>
            <a:off x="2626924" y="1673598"/>
            <a:ext cx="3449983" cy="43088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200" b="1" dirty="0" smtClean="0">
                <a:latin typeface="Consolas" charset="0"/>
                <a:ea typeface="Consolas" charset="0"/>
                <a:cs typeface="Consolas" charset="0"/>
              </a:rPr>
              <a:t>type </a:t>
            </a:r>
            <a:r>
              <a:rPr lang="en-US" sz="2200" b="1" dirty="0" smtClean="0">
                <a:solidFill>
                  <a:schemeClr val="accent4"/>
                </a:solidFill>
                <a:latin typeface="Consolas" charset="0"/>
                <a:ea typeface="Consolas" charset="0"/>
                <a:cs typeface="Consolas" charset="0"/>
              </a:rPr>
              <a:t>Sing</a:t>
            </a:r>
            <a:r>
              <a:rPr lang="en-US" sz="2200" b="1" dirty="0" smtClean="0">
                <a:latin typeface="Consolas" charset="0"/>
                <a:ea typeface="Consolas" charset="0"/>
                <a:cs typeface="Consolas" charset="0"/>
              </a:rPr>
              <a:t> (a :: k) … </a:t>
            </a:r>
            <a:endParaRPr lang="en-US" sz="2200" b="1" dirty="0">
              <a:latin typeface="Consolas" charset="0"/>
              <a:ea typeface="Consolas" charset="0"/>
              <a:cs typeface="Consolas" charset="0"/>
            </a:endParaRPr>
          </a:p>
        </p:txBody>
      </p:sp>
      <p:sp>
        <p:nvSpPr>
          <p:cNvPr id="5" name="TextBox 4"/>
          <p:cNvSpPr txBox="1"/>
          <p:nvPr/>
        </p:nvSpPr>
        <p:spPr>
          <a:xfrm>
            <a:off x="628650" y="2729038"/>
            <a:ext cx="7886700" cy="256172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class</a:t>
            </a:r>
            <a:r>
              <a:rPr lang="en-US" sz="2200" b="1" dirty="0" smtClean="0">
                <a:solidFill>
                  <a:prstClr val="black"/>
                </a:solidFill>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SingI</a:t>
            </a:r>
            <a:r>
              <a:rPr lang="en-US" sz="2200" b="1" dirty="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(a :: k) </a:t>
            </a:r>
            <a:r>
              <a:rPr lang="en-US" sz="2200" b="1" dirty="0">
                <a:solidFill>
                  <a:schemeClr val="accent3"/>
                </a:solidFill>
                <a:latin typeface="Consolas" charset="0"/>
                <a:ea typeface="Consolas" charset="0"/>
                <a:cs typeface="Consolas" charset="0"/>
              </a:rPr>
              <a:t>where</a:t>
            </a: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sing </a:t>
            </a:r>
            <a:r>
              <a:rPr lang="en-US" sz="2200" b="1" dirty="0">
                <a:solidFill>
                  <a:prstClr val="black"/>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Sing</a:t>
            </a: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a</a:t>
            </a:r>
          </a:p>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instance</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n,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o) =&gt; </a:t>
            </a:r>
            <a:r>
              <a:rPr lang="en-US" sz="2200" b="1" dirty="0" smtClean="0">
                <a:solidFill>
                  <a:schemeClr val="accent4"/>
                </a:solidFill>
                <a:latin typeface="Consolas" charset="0"/>
                <a:ea typeface="Consolas" charset="0"/>
                <a:cs typeface="Consolas" charset="0"/>
              </a:rPr>
              <a:t>Show</a:t>
            </a:r>
            <a:r>
              <a:rPr lang="en-US" sz="2200" b="1" dirty="0" smtClean="0">
                <a:solidFill>
                  <a:prstClr val="black"/>
                </a:solidFill>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Entry</a:t>
            </a:r>
            <a:r>
              <a:rPr lang="en-US" sz="2200" b="1" dirty="0" smtClean="0">
                <a:solidFill>
                  <a:prstClr val="black"/>
                </a:solidFill>
                <a:latin typeface="Consolas" charset="0"/>
                <a:ea typeface="Consolas" charset="0"/>
                <a:cs typeface="Consolas" charset="0"/>
              </a:rPr>
              <a:t> (</a:t>
            </a:r>
            <a:r>
              <a:rPr lang="en-US" sz="2200" b="1" dirty="0" err="1" smtClean="0">
                <a:solidFill>
                  <a:prstClr val="black"/>
                </a:solidFill>
                <a:latin typeface="Consolas" charset="0"/>
                <a:ea typeface="Consolas" charset="0"/>
                <a:cs typeface="Consolas" charset="0"/>
              </a:rPr>
              <a:t>n,o</a:t>
            </a:r>
            <a:r>
              <a:rPr lang="en-US" sz="2200" b="1" dirty="0" smtClean="0">
                <a:solidFill>
                  <a:prstClr val="black"/>
                </a:solidFill>
                <a:latin typeface="Consolas" charset="0"/>
                <a:ea typeface="Consolas" charset="0"/>
                <a:cs typeface="Consolas" charset="0"/>
              </a:rPr>
              <a:t>)) </a:t>
            </a: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where</a:t>
            </a:r>
            <a:r>
              <a:rPr lang="en-US" sz="2200" b="1" dirty="0">
                <a:solidFill>
                  <a:schemeClr val="accent3"/>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show = </a:t>
            </a:r>
            <a:r>
              <a:rPr lang="en-US" sz="2200" b="1" dirty="0" err="1" smtClean="0">
                <a:solidFill>
                  <a:prstClr val="black"/>
                </a:solidFill>
                <a:latin typeface="Consolas" charset="0"/>
                <a:ea typeface="Consolas" charset="0"/>
                <a:cs typeface="Consolas" charset="0"/>
              </a:rPr>
              <a:t>showEntry</a:t>
            </a:r>
            <a:r>
              <a:rPr lang="en-US" sz="2200" b="1" dirty="0" smtClean="0">
                <a:solidFill>
                  <a:prstClr val="black"/>
                </a:solidFill>
                <a:latin typeface="Consolas" charset="0"/>
                <a:ea typeface="Consolas" charset="0"/>
                <a:cs typeface="Consolas" charset="0"/>
              </a:rPr>
              <a:t> sing sing</a:t>
            </a:r>
          </a:p>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instance</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 =&gt; </a:t>
            </a:r>
            <a:r>
              <a:rPr lang="en-US" sz="2200" b="1" dirty="0" smtClean="0">
                <a:solidFill>
                  <a:schemeClr val="accent4"/>
                </a:solidFill>
                <a:latin typeface="Consolas" charset="0"/>
                <a:ea typeface="Consolas" charset="0"/>
                <a:cs typeface="Consolas" charset="0"/>
              </a:rPr>
              <a:t>Show</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 </a:t>
            </a: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where</a:t>
            </a:r>
            <a:r>
              <a:rPr lang="en-US" sz="2200" b="1" dirty="0" smtClean="0">
                <a:solidFill>
                  <a:prstClr val="black"/>
                </a:solidFill>
                <a:latin typeface="Consolas" charset="0"/>
                <a:ea typeface="Consolas" charset="0"/>
                <a:cs typeface="Consolas" charset="0"/>
              </a:rPr>
              <a:t> show = </a:t>
            </a:r>
            <a:r>
              <a:rPr lang="en-US" sz="2200" b="1" dirty="0" err="1" smtClean="0">
                <a:solidFill>
                  <a:prstClr val="black"/>
                </a:solidFill>
                <a:latin typeface="Consolas" charset="0"/>
                <a:ea typeface="Consolas" charset="0"/>
                <a:cs typeface="Consolas" charset="0"/>
              </a:rPr>
              <a:t>showDict</a:t>
            </a:r>
            <a:r>
              <a:rPr lang="en-US" sz="2200" b="1" dirty="0" smtClean="0">
                <a:solidFill>
                  <a:prstClr val="black"/>
                </a:solidFill>
                <a:latin typeface="Consolas" charset="0"/>
                <a:ea typeface="Consolas" charset="0"/>
                <a:cs typeface="Consolas" charset="0"/>
              </a:rPr>
              <a:t> sing</a:t>
            </a:r>
            <a:endParaRPr lang="en-US" sz="2200" b="1" dirty="0"/>
          </a:p>
        </p:txBody>
      </p:sp>
    </p:spTree>
    <p:extLst>
      <p:ext uri="{BB962C8B-B14F-4D97-AF65-F5344CB8AC3E}">
        <p14:creationId xmlns:p14="http://schemas.microsoft.com/office/powerpoint/2010/main" val="184333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2400" dirty="0" smtClean="0">
                <a:latin typeface="Zapfino" charset="0"/>
                <a:ea typeface="Zapfino" charset="0"/>
                <a:cs typeface="Zapfino" charset="0"/>
              </a:rPr>
              <a:t>Equivalence matters</a:t>
            </a:r>
            <a:endParaRPr lang="en-US" sz="2400" dirty="0">
              <a:latin typeface="Zapfino" charset="0"/>
              <a:ea typeface="Zapfino" charset="0"/>
              <a:cs typeface="Zapfino" charset="0"/>
            </a:endParaRPr>
          </a:p>
        </p:txBody>
      </p:sp>
      <p:sp>
        <p:nvSpPr>
          <p:cNvPr id="5" name="Subtitle 4"/>
          <p:cNvSpPr>
            <a:spLocks noGrp="1"/>
          </p:cNvSpPr>
          <p:nvPr>
            <p:ph type="subTitle" idx="1"/>
          </p:nvPr>
        </p:nvSpPr>
        <p:spPr/>
        <p:txBody>
          <a:bodyPr>
            <a:normAutofit lnSpcReduction="10000"/>
          </a:bodyPr>
          <a:lstStyle/>
          <a:p>
            <a:r>
              <a:rPr lang="en-US" dirty="0" smtClean="0"/>
              <a:t>Type checking depends on an expressive definition of  program equality</a:t>
            </a:r>
            <a:endParaRPr lang="en-US" dirty="0"/>
          </a:p>
        </p:txBody>
      </p:sp>
    </p:spTree>
    <p:extLst>
      <p:ext uri="{BB962C8B-B14F-4D97-AF65-F5344CB8AC3E}">
        <p14:creationId xmlns:p14="http://schemas.microsoft.com/office/powerpoint/2010/main" val="18103456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datatype  (no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200"/>
              </a:spcBef>
              <a:buNone/>
            </a:pPr>
            <a:r>
              <a:rPr lang="en-US" sz="2000" b="1" dirty="0" smtClean="0">
                <a:solidFill>
                  <a:schemeClr val="accent3"/>
                </a:solidFill>
                <a:latin typeface="Consolas"/>
                <a:ea typeface="Osaka"/>
                <a:cs typeface="Consolas"/>
              </a:rPr>
              <a:t>data</a:t>
            </a:r>
            <a:r>
              <a:rPr lang="en-US" sz="2000" b="1" dirty="0" smtClean="0">
                <a:latin typeface="Consolas"/>
                <a:ea typeface="Osaka"/>
                <a:cs typeface="Consolas"/>
              </a:rPr>
              <a:t> R </a:t>
            </a:r>
            <a:r>
              <a:rPr lang="en-US" sz="2000" b="1" dirty="0" smtClean="0">
                <a:solidFill>
                  <a:schemeClr val="accent3"/>
                </a:solidFill>
                <a:latin typeface="Consolas"/>
                <a:ea typeface="Osaka"/>
                <a:cs typeface="Consolas"/>
              </a:rPr>
              <a:t>where</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             </a:t>
            </a:r>
            <a:r>
              <a:rPr lang="en-US" sz="2000" b="1" dirty="0" smtClean="0">
                <a:solidFill>
                  <a:schemeClr val="accent1"/>
                </a:solidFill>
                <a:latin typeface="Consolas"/>
                <a:ea typeface="Osaka"/>
                <a:cs typeface="Consolas"/>
              </a:rPr>
              <a:t>-- </a:t>
            </a:r>
            <a:r>
              <a:rPr lang="el-GR" sz="2000" b="1" dirty="0">
                <a:solidFill>
                  <a:schemeClr val="accent1"/>
                </a:solidFill>
                <a:latin typeface="Consolas"/>
                <a:ea typeface="Osaka"/>
                <a:cs typeface="Consolas"/>
              </a:rPr>
              <a:t>ε </a:t>
            </a:r>
            <a:r>
              <a:rPr lang="en-US" sz="2000" b="1" dirty="0">
                <a:solidFill>
                  <a:schemeClr val="accent1"/>
                </a:solidFill>
                <a:latin typeface="Consolas"/>
                <a:ea typeface="Osaka"/>
                <a:cs typeface="Consolas"/>
              </a:rPr>
              <a:t>(</a:t>
            </a:r>
            <a:r>
              <a:rPr lang="en-US" sz="2000" b="1" dirty="0" smtClean="0">
                <a:solidFill>
                  <a:schemeClr val="accent1"/>
                </a:solidFill>
                <a:latin typeface="Consolas"/>
                <a:ea typeface="Osaka"/>
                <a:cs typeface="Consolas"/>
              </a:rPr>
              <a:t>accepts empty string)</a:t>
            </a:r>
            <a:r>
              <a:rPr lang="en-US" sz="2000" b="1" dirty="0" smtClean="0">
                <a:latin typeface="Consolas"/>
                <a:ea typeface="Osaka"/>
                <a:cs typeface="Consolas"/>
              </a:rPr>
              <a:t>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Rchar</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Char -&gt; R     </a:t>
            </a:r>
            <a:r>
              <a:rPr lang="en-US" sz="2000" b="1" dirty="0" smtClean="0">
                <a:solidFill>
                  <a:schemeClr val="accent1"/>
                </a:solidFill>
                <a:latin typeface="Consolas"/>
                <a:ea typeface="Osaka"/>
                <a:cs typeface="Consolas"/>
              </a:rPr>
              <a:t>-- accepts single char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 R -&gt; R -&gt; R   </a:t>
            </a:r>
            <a:r>
              <a:rPr lang="en-US" sz="2000" b="1" dirty="0" smtClean="0">
                <a:solidFill>
                  <a:schemeClr val="accent1"/>
                </a:solidFill>
                <a:latin typeface="Consolas"/>
                <a:ea typeface="Osaka"/>
                <a:cs typeface="Consolas"/>
              </a:rPr>
              <a:t>-- alternative r</a:t>
            </a:r>
            <a:r>
              <a:rPr lang="en-US" sz="2000" b="1" baseline="-25000" dirty="0" smtClean="0">
                <a:solidFill>
                  <a:schemeClr val="accent1"/>
                </a:solidFill>
                <a:latin typeface="Consolas"/>
                <a:ea typeface="Osaka"/>
                <a:cs typeface="Consolas"/>
              </a:rPr>
              <a:t>1</a:t>
            </a:r>
            <a:r>
              <a:rPr lang="en-US" sz="2000" b="1" dirty="0" smtClean="0">
                <a:solidFill>
                  <a:schemeClr val="accent1"/>
                </a:solidFill>
                <a:latin typeface="Consolas"/>
                <a:ea typeface="Osaka"/>
                <a:cs typeface="Consolas"/>
              </a:rPr>
              <a:t>|r</a:t>
            </a:r>
            <a:r>
              <a:rPr lang="en-US" sz="2000" b="1" baseline="-25000" dirty="0" smtClean="0">
                <a:solidFill>
                  <a:schemeClr val="accent1"/>
                </a:solidFill>
                <a:latin typeface="Consolas"/>
                <a:ea typeface="Osaka"/>
                <a:cs typeface="Consolas"/>
              </a:rPr>
              <a:t>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Rseq</a:t>
            </a:r>
            <a:r>
              <a:rPr lang="en-US" sz="2000" b="1" dirty="0" smtClean="0">
                <a:latin typeface="Consolas"/>
                <a:ea typeface="Osaka"/>
                <a:cs typeface="Consolas"/>
              </a:rPr>
              <a:t>   :: R -&gt; R -&gt; R   </a:t>
            </a:r>
            <a:r>
              <a:rPr lang="en-US" sz="2000" b="1" dirty="0" smtClean="0">
                <a:solidFill>
                  <a:schemeClr val="accent1"/>
                </a:solidFill>
                <a:latin typeface="Consolas"/>
                <a:ea typeface="Osaka"/>
                <a:cs typeface="Consolas"/>
              </a:rPr>
              <a:t>-- sequence  r</a:t>
            </a:r>
            <a:r>
              <a:rPr lang="en-US" sz="2000" b="1" baseline="-25000" dirty="0" smtClean="0">
                <a:solidFill>
                  <a:schemeClr val="accent1"/>
                </a:solidFill>
                <a:latin typeface="Consolas"/>
                <a:ea typeface="Osaka"/>
                <a:cs typeface="Consolas"/>
              </a:rPr>
              <a:t>1</a:t>
            </a:r>
            <a:r>
              <a:rPr lang="en-US" sz="2000" b="1" dirty="0" smtClean="0">
                <a:solidFill>
                  <a:schemeClr val="accent1"/>
                </a:solidFill>
                <a:latin typeface="Consolas"/>
                <a:ea typeface="Osaka"/>
                <a:cs typeface="Consolas"/>
              </a:rPr>
              <a:t>r</a:t>
            </a:r>
            <a:r>
              <a:rPr lang="en-US" sz="2000" b="1" baseline="-25000" dirty="0" smtClean="0">
                <a:solidFill>
                  <a:schemeClr val="accent1"/>
                </a:solidFill>
                <a:latin typeface="Consolas"/>
                <a:ea typeface="Osaka"/>
                <a:cs typeface="Consolas"/>
              </a:rPr>
              <a:t>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latin typeface="Consolas"/>
                <a:ea typeface="Osaka"/>
                <a:cs typeface="Consolas"/>
              </a:rPr>
              <a:t>  :: R -&gt; R        </a:t>
            </a:r>
            <a:r>
              <a:rPr lang="en-US" sz="2000" b="1" dirty="0" smtClean="0">
                <a:solidFill>
                  <a:schemeClr val="accent1"/>
                </a:solidFill>
                <a:latin typeface="Consolas"/>
                <a:ea typeface="Osaka"/>
                <a:cs typeface="Consolas"/>
              </a:rPr>
              <a:t>-- iteration  r*</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 R             </a:t>
            </a:r>
            <a:r>
              <a:rPr lang="en-US" sz="2000" b="1" dirty="0" smtClean="0">
                <a:solidFill>
                  <a:schemeClr val="accent1"/>
                </a:solidFill>
                <a:latin typeface="Consolas"/>
                <a:ea typeface="Osaka"/>
                <a:cs typeface="Consolas"/>
              </a:rPr>
              <a:t>-- </a:t>
            </a:r>
            <a:r>
              <a:rPr lang="en-US" sz="2000" b="1" dirty="0" err="1" smtClean="0">
                <a:solidFill>
                  <a:schemeClr val="accent1"/>
                </a:solidFill>
                <a:latin typeface="Consolas"/>
                <a:ea typeface="Osaka"/>
                <a:cs typeface="Consolas"/>
              </a:rPr>
              <a:t>ϕ</a:t>
            </a:r>
            <a:r>
              <a:rPr lang="en-US" sz="2000" b="1" dirty="0" smtClean="0">
                <a:solidFill>
                  <a:schemeClr val="accent1"/>
                </a:solidFill>
                <a:latin typeface="Consolas"/>
                <a:ea typeface="Osaka"/>
                <a:cs typeface="Consolas"/>
              </a:rPr>
              <a:t> (always fails)</a:t>
            </a:r>
          </a:p>
          <a:p>
            <a:pPr>
              <a:spcBef>
                <a:spcPts val="200"/>
              </a:spcBef>
              <a:buNone/>
            </a:pP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Rmark</a:t>
            </a:r>
            <a:r>
              <a:rPr lang="en-US" sz="2000" b="1" dirty="0" smtClean="0">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String -&gt; </a:t>
            </a:r>
            <a:r>
              <a:rPr lang="en-US" sz="2000" b="1" dirty="0" smtClean="0">
                <a:solidFill>
                  <a:schemeClr val="tx1"/>
                </a:solidFill>
                <a:latin typeface="Consolas"/>
                <a:ea typeface="Osaka"/>
                <a:cs typeface="Consolas"/>
              </a:rPr>
              <a:t>String</a:t>
            </a:r>
            <a:r>
              <a:rPr lang="en-US" sz="2000" b="1" dirty="0" smtClean="0">
                <a:latin typeface="Consolas"/>
                <a:ea typeface="Osaka"/>
                <a:cs typeface="Consolas"/>
              </a:rPr>
              <a:t> </a:t>
            </a:r>
            <a:r>
              <a:rPr lang="en-US" sz="2000" b="1" dirty="0">
                <a:latin typeface="Consolas"/>
                <a:ea typeface="Osaka"/>
                <a:cs typeface="Consolas"/>
              </a:rPr>
              <a:t>-&gt; </a:t>
            </a:r>
            <a:r>
              <a:rPr lang="en-US" sz="2000" b="1" dirty="0" smtClean="0">
                <a:latin typeface="Consolas"/>
                <a:ea typeface="Osaka"/>
                <a:cs typeface="Consolas"/>
              </a:rPr>
              <a:t>R </a:t>
            </a:r>
            <a:r>
              <a:rPr lang="en-US" sz="2000" b="1" dirty="0">
                <a:latin typeface="Consolas"/>
                <a:ea typeface="Osaka"/>
                <a:cs typeface="Consolas"/>
              </a:rPr>
              <a:t>-&gt; </a:t>
            </a:r>
            <a:r>
              <a:rPr lang="en-US" sz="2000" b="1" dirty="0" smtClean="0">
                <a:latin typeface="Consolas"/>
                <a:ea typeface="Osaka"/>
                <a:cs typeface="Consolas"/>
              </a:rPr>
              <a:t>R</a:t>
            </a:r>
            <a:endParaRPr lang="en-US" sz="2000" b="1" dirty="0">
              <a:solidFill>
                <a:srgbClr val="FF0000"/>
              </a:solidFill>
              <a:latin typeface="Consolas"/>
              <a:ea typeface="Osaka"/>
              <a:cs typeface="Consolas"/>
            </a:endParaRPr>
          </a:p>
          <a:p>
            <a:pPr>
              <a:spcBef>
                <a:spcPts val="200"/>
              </a:spcBef>
              <a:buNone/>
            </a:pPr>
            <a:endParaRPr lang="en-US" sz="2000" b="1" smtClean="0">
              <a:latin typeface="Consolas"/>
              <a:ea typeface="Osaka"/>
              <a:cs typeface="Consolas"/>
            </a:endParaRPr>
          </a:p>
          <a:p>
            <a:pPr>
              <a:spcBef>
                <a:spcPts val="200"/>
              </a:spcBef>
              <a:buNone/>
            </a:pPr>
            <a:endParaRPr lang="en-US" sz="2000" b="1" dirty="0">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 R -&gt; R -&gt; R</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r2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r1</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r2     = </a:t>
            </a:r>
            <a:r>
              <a:rPr lang="en-US" sz="2000" b="1" dirty="0" err="1" smtClean="0">
                <a:solidFill>
                  <a:schemeClr val="accent4"/>
                </a:solidFill>
                <a:latin typeface="Consolas"/>
                <a:ea typeface="Osaka"/>
                <a:cs typeface="Consolas"/>
              </a:rPr>
              <a:t>Rseq</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r1 r2</a:t>
            </a:r>
            <a:endParaRPr lang="en-US" sz="2000" b="1" dirty="0">
              <a:latin typeface="Consolas"/>
              <a:ea typeface="Osaka"/>
              <a:cs typeface="Consolas"/>
            </a:endParaRPr>
          </a:p>
        </p:txBody>
      </p:sp>
      <p:sp>
        <p:nvSpPr>
          <p:cNvPr id="9" name="TextBox 8"/>
          <p:cNvSpPr txBox="1"/>
          <p:nvPr/>
        </p:nvSpPr>
        <p:spPr>
          <a:xfrm>
            <a:off x="5229983" y="4312538"/>
            <a:ext cx="3285367"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"Smart constructors" optimize </a:t>
            </a:r>
            <a:r>
              <a:rPr lang="en-US" sz="2000" dirty="0" err="1" smtClean="0"/>
              <a:t>regexp</a:t>
            </a:r>
            <a:r>
              <a:rPr lang="en-US" sz="2000" dirty="0" smtClean="0"/>
              <a:t> creation</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Regexps</a:t>
            </a:r>
            <a:r>
              <a:rPr lang="en-US" dirty="0" smtClean="0"/>
              <a:t> with type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200"/>
              </a:spcBef>
              <a:buNone/>
            </a:pPr>
            <a:r>
              <a:rPr lang="en-US" sz="2000" b="1" dirty="0" smtClean="0">
                <a:solidFill>
                  <a:schemeClr val="accent3"/>
                </a:solidFill>
                <a:latin typeface="Consolas"/>
                <a:ea typeface="Osaka"/>
                <a:cs typeface="Consolas"/>
              </a:rPr>
              <a:t>data</a:t>
            </a:r>
            <a:r>
              <a:rPr lang="en-US" sz="2000" b="1" dirty="0" smtClean="0">
                <a:latin typeface="Consolas"/>
                <a:ea typeface="Osaka"/>
                <a:cs typeface="Consolas"/>
              </a:rPr>
              <a:t>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a:t>
            </a:r>
            <a:r>
              <a:rPr lang="en-US" sz="2000" b="1" dirty="0" smtClean="0">
                <a:solidFill>
                  <a:schemeClr val="accent3"/>
                </a:solidFill>
                <a:latin typeface="Consolas"/>
                <a:ea typeface="Osaka"/>
                <a:cs typeface="Consolas"/>
              </a:rPr>
              <a:t>where</a:t>
            </a:r>
          </a:p>
          <a:p>
            <a:pPr>
              <a:spcBef>
                <a:spcPts val="200"/>
              </a:spcBef>
              <a:buNone/>
            </a:pP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 </a:t>
            </a:r>
            <a:r>
              <a:rPr lang="en-US" sz="2000" b="1" dirty="0" smtClean="0">
                <a:solidFill>
                  <a:schemeClr val="accent5"/>
                </a:solidFill>
                <a:latin typeface="Consolas"/>
                <a:ea typeface="Osaka"/>
                <a:cs typeface="Consolas"/>
              </a:rPr>
              <a:t>'[]</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Rchar</a:t>
            </a:r>
            <a:r>
              <a:rPr lang="en-US" sz="2000" b="1" dirty="0" smtClean="0">
                <a:latin typeface="Consolas"/>
                <a:ea typeface="Osaka"/>
                <a:cs typeface="Consolas"/>
              </a:rPr>
              <a:t>  :: Char -&gt; R </a:t>
            </a:r>
            <a:r>
              <a:rPr lang="en-US" sz="2000" b="1" dirty="0" smtClean="0">
                <a:solidFill>
                  <a:schemeClr val="accent5"/>
                </a:solidFill>
                <a:latin typeface="Consolas"/>
                <a:ea typeface="Osaka"/>
                <a:cs typeface="Consolas"/>
              </a:rPr>
              <a:t>'[]</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(Alt s1 s2)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Rseq</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s1 s2)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(Repeat s)</a:t>
            </a:r>
            <a:r>
              <a:rPr lang="en-US" sz="2000" b="1" dirty="0" smtClean="0">
                <a:latin typeface="Consolas"/>
                <a:ea typeface="Osaka"/>
                <a:cs typeface="Consolas"/>
              </a:rPr>
              <a:t>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Rmark</a:t>
            </a:r>
            <a:r>
              <a:rPr lang="en-US" sz="2000" b="1" dirty="0" smtClean="0">
                <a:latin typeface="Consolas"/>
                <a:ea typeface="Osaka"/>
                <a:cs typeface="Consolas"/>
              </a:rPr>
              <a:t>  :: Sing </a:t>
            </a:r>
            <a:r>
              <a:rPr lang="en-US" sz="2000" b="1" dirty="0" smtClean="0">
                <a:solidFill>
                  <a:schemeClr val="accent5"/>
                </a:solidFill>
                <a:latin typeface="Consolas"/>
                <a:ea typeface="Osaka"/>
                <a:cs typeface="Consolas"/>
              </a:rPr>
              <a:t>n</a:t>
            </a:r>
            <a:r>
              <a:rPr lang="en-US" sz="2000" b="1" dirty="0" smtClean="0">
                <a:latin typeface="Consolas"/>
                <a:ea typeface="Osaka"/>
                <a:cs typeface="Consolas"/>
              </a:rPr>
              <a:t> -&gt; String </a:t>
            </a:r>
          </a:p>
          <a:p>
            <a:pPr>
              <a:spcBef>
                <a:spcPts val="200"/>
              </a:spcBef>
              <a:buNone/>
            </a:pP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a:t>
            </a:r>
            <a:r>
              <a:rPr lang="en-US" sz="2000" b="1" dirty="0" err="1" smtClean="0">
                <a:solidFill>
                  <a:schemeClr val="accent5"/>
                </a:solidFill>
                <a:latin typeface="Consolas"/>
                <a:ea typeface="Osaka"/>
                <a:cs typeface="Consolas"/>
              </a:rPr>
              <a:t>n,Once</a:t>
            </a:r>
            <a:r>
              <a:rPr lang="en-US" sz="2000" b="1" dirty="0" smtClean="0">
                <a:solidFill>
                  <a:schemeClr val="accent5"/>
                </a:solidFill>
                <a:latin typeface="Consolas"/>
                <a:ea typeface="Osaka"/>
                <a:cs typeface="Consolas"/>
              </a:rPr>
              <a:t>) s)</a:t>
            </a:r>
            <a:endParaRPr lang="en-US" sz="2000" b="1" dirty="0" smtClean="0">
              <a:latin typeface="Consolas"/>
              <a:ea typeface="Osaka"/>
              <a:cs typeface="Consolas"/>
            </a:endParaRPr>
          </a:p>
          <a:p>
            <a:pPr>
              <a:spcBef>
                <a:spcPts val="200"/>
              </a:spcBef>
              <a:buNone/>
            </a:pPr>
            <a:endParaRPr lang="en-US" sz="2000" b="1" dirty="0" smtClean="0">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s1 s2)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r2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r1</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r2     = </a:t>
            </a:r>
            <a:r>
              <a:rPr lang="en-US" sz="2000" b="1" dirty="0" err="1" smtClean="0">
                <a:solidFill>
                  <a:schemeClr val="accent4"/>
                </a:solidFill>
                <a:latin typeface="Consolas"/>
                <a:ea typeface="Osaka"/>
                <a:cs typeface="Consolas"/>
              </a:rPr>
              <a:t>Rseq</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r1 r2</a:t>
            </a:r>
            <a:endParaRPr lang="en-US" sz="2000" b="1" dirty="0">
              <a:latin typeface="Consolas"/>
              <a:ea typeface="Osaka"/>
              <a:cs typeface="Consolas"/>
            </a:endParaRPr>
          </a:p>
        </p:txBody>
      </p:sp>
      <p:sp>
        <p:nvSpPr>
          <p:cNvPr id="4" name="TextBox 3"/>
          <p:cNvSpPr txBox="1"/>
          <p:nvPr/>
        </p:nvSpPr>
        <p:spPr>
          <a:xfrm>
            <a:off x="3830594" y="4503561"/>
            <a:ext cx="4839786" cy="400110"/>
          </a:xfrm>
          <a:prstGeom prst="rect">
            <a:avLst/>
          </a:prstGeom>
          <a:noFill/>
        </p:spPr>
        <p:txBody>
          <a:bodyPr wrap="none" rtlCol="0">
            <a:spAutoFit/>
          </a:bodyPr>
          <a:lstStyle/>
          <a:p>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need </a:t>
            </a:r>
            <a:r>
              <a:rPr lang="en-US" sz="2000" b="1" dirty="0" err="1">
                <a:solidFill>
                  <a:schemeClr val="accent1"/>
                </a:solidFill>
                <a:latin typeface="Consolas"/>
                <a:ea typeface="Osaka"/>
                <a:cs typeface="Consolas"/>
              </a:rPr>
              <a:t>Rvoid</a:t>
            </a: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R (Merge s1 s2)</a:t>
            </a:r>
            <a:endParaRPr lang="en-US" sz="2000" b="1" dirty="0">
              <a:solidFill>
                <a:schemeClr val="accent1"/>
              </a:solidFill>
            </a:endParaRPr>
          </a:p>
        </p:txBody>
      </p:sp>
      <p:sp>
        <p:nvSpPr>
          <p:cNvPr id="5" name="TextBox 4"/>
          <p:cNvSpPr txBox="1"/>
          <p:nvPr/>
        </p:nvSpPr>
        <p:spPr>
          <a:xfrm>
            <a:off x="3830594" y="5091051"/>
            <a:ext cx="4416594" cy="400110"/>
          </a:xfrm>
          <a:prstGeom prst="rect">
            <a:avLst/>
          </a:prstGeom>
          <a:noFill/>
        </p:spPr>
        <p:txBody>
          <a:bodyPr wrap="none" rtlCol="0">
            <a:spAutoFit/>
          </a:bodyPr>
          <a:lstStyle/>
          <a:p>
            <a:r>
              <a:rPr lang="en-US" sz="2000" b="1" dirty="0">
                <a:solidFill>
                  <a:schemeClr val="accent1"/>
                </a:solidFill>
                <a:latin typeface="Consolas"/>
                <a:ea typeface="Osaka"/>
                <a:cs typeface="Consolas"/>
              </a:rPr>
              <a:t>-- Merge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s2 ~ s2  </a:t>
            </a:r>
            <a:r>
              <a:rPr lang="en-US" sz="2000" b="1" dirty="0" smtClean="0">
                <a:solidFill>
                  <a:schemeClr val="accent1"/>
                </a:solidFill>
                <a:latin typeface="Consolas"/>
                <a:ea typeface="Osaka"/>
                <a:cs typeface="Consolas"/>
              </a:rPr>
              <a:t>(by </a:t>
            </a:r>
            <a:r>
              <a:rPr lang="en-US" sz="2000" b="1" dirty="0" err="1" smtClean="0">
                <a:solidFill>
                  <a:schemeClr val="accent1"/>
                </a:solidFill>
                <a:latin typeface="Consolas"/>
                <a:ea typeface="Osaka"/>
                <a:cs typeface="Consolas"/>
              </a:rPr>
              <a:t>def</a:t>
            </a:r>
            <a:r>
              <a:rPr lang="en-US" sz="2000" b="1" dirty="0" smtClean="0">
                <a:solidFill>
                  <a:schemeClr val="accent1"/>
                </a:solidFill>
                <a:latin typeface="Consolas"/>
                <a:ea typeface="Osaka"/>
                <a:cs typeface="Consolas"/>
              </a:rPr>
              <a:t>)</a:t>
            </a:r>
          </a:p>
        </p:txBody>
      </p:sp>
    </p:spTree>
    <p:extLst>
      <p:ext uri="{BB962C8B-B14F-4D97-AF65-F5344CB8AC3E}">
        <p14:creationId xmlns:p14="http://schemas.microsoft.com/office/powerpoint/2010/main" val="196550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Regexps</a:t>
            </a:r>
            <a:r>
              <a:rPr lang="en-US" dirty="0" smtClean="0"/>
              <a:t> with types indices</a:t>
            </a:r>
            <a:endParaRPr lang="en-US" dirty="0"/>
          </a:p>
        </p:txBody>
      </p:sp>
      <p:sp>
        <p:nvSpPr>
          <p:cNvPr id="3" name="Content Placeholder 2"/>
          <p:cNvSpPr>
            <a:spLocks noGrp="1"/>
          </p:cNvSpPr>
          <p:nvPr>
            <p:ph idx="1"/>
          </p:nvPr>
        </p:nvSpPr>
        <p:spPr>
          <a:xfrm>
            <a:off x="457200" y="1157108"/>
            <a:ext cx="8229599" cy="350056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200" b="1" dirty="0">
                <a:solidFill>
                  <a:schemeClr val="accent3"/>
                </a:solidFill>
                <a:latin typeface="Consolas"/>
                <a:ea typeface="Osaka"/>
                <a:cs typeface="Consolas"/>
              </a:rPr>
              <a:t>type family</a:t>
            </a:r>
            <a:r>
              <a:rPr lang="en-US" sz="2200" b="1" dirty="0">
                <a:latin typeface="Consolas"/>
                <a:ea typeface="Osaka"/>
                <a:cs typeface="Consolas"/>
              </a:rPr>
              <a:t> </a:t>
            </a:r>
            <a:r>
              <a:rPr lang="en-US" sz="2200" b="1" dirty="0">
                <a:solidFill>
                  <a:schemeClr val="accent4"/>
                </a:solidFill>
                <a:latin typeface="Consolas"/>
                <a:ea typeface="Osaka"/>
                <a:cs typeface="Consolas"/>
              </a:rPr>
              <a:t>Repeat</a:t>
            </a:r>
            <a:r>
              <a:rPr lang="en-US" sz="2200" b="1" dirty="0">
                <a:latin typeface="Consolas"/>
                <a:ea typeface="Osaka"/>
                <a:cs typeface="Consolas"/>
              </a:rPr>
              <a:t> </a:t>
            </a:r>
            <a:r>
              <a:rPr lang="en-US" sz="2200" b="1" dirty="0" smtClean="0">
                <a:latin typeface="Consolas"/>
                <a:ea typeface="Osaka"/>
                <a:cs typeface="Consolas"/>
              </a:rPr>
              <a:t>(s </a:t>
            </a:r>
            <a:r>
              <a:rPr lang="en-US" sz="2200" b="1" dirty="0">
                <a:latin typeface="Consolas"/>
                <a:ea typeface="Osaka"/>
                <a:cs typeface="Consolas"/>
              </a:rPr>
              <a:t>:: </a:t>
            </a:r>
            <a:r>
              <a:rPr lang="en-US" sz="2200" b="1" dirty="0">
                <a:solidFill>
                  <a:schemeClr val="accent4"/>
                </a:solidFill>
                <a:latin typeface="Consolas"/>
                <a:ea typeface="Osaka"/>
                <a:cs typeface="Consolas"/>
              </a:rPr>
              <a:t>SM</a:t>
            </a:r>
            <a:r>
              <a:rPr lang="en-US" sz="2200" b="1" dirty="0">
                <a:latin typeface="Consolas"/>
                <a:ea typeface="Osaka"/>
                <a:cs typeface="Consolas"/>
              </a:rPr>
              <a:t>) :: </a:t>
            </a:r>
            <a:r>
              <a:rPr lang="en-US" sz="2200" b="1" dirty="0">
                <a:solidFill>
                  <a:schemeClr val="accent4"/>
                </a:solidFill>
                <a:latin typeface="Consolas"/>
                <a:ea typeface="Osaka"/>
                <a:cs typeface="Consolas"/>
              </a:rPr>
              <a:t>SM</a:t>
            </a:r>
            <a:r>
              <a:rPr lang="en-US" sz="2200" b="1" dirty="0">
                <a:latin typeface="Consolas"/>
                <a:ea typeface="Osaka"/>
                <a:cs typeface="Consolas"/>
              </a:rPr>
              <a:t> </a:t>
            </a:r>
            <a:r>
              <a:rPr lang="en-US" sz="2200" b="1" dirty="0">
                <a:solidFill>
                  <a:schemeClr val="accent3"/>
                </a:solidFill>
                <a:latin typeface="Consolas"/>
                <a:ea typeface="Osaka"/>
                <a:cs typeface="Consolas"/>
              </a:rPr>
              <a:t>where   </a:t>
            </a:r>
            <a:endParaRPr lang="en-US" sz="2200" b="1" dirty="0" smtClean="0">
              <a:solidFill>
                <a:schemeClr val="accent3"/>
              </a:solidFill>
              <a:latin typeface="Consolas"/>
              <a:ea typeface="Osaka"/>
              <a:cs typeface="Consolas"/>
            </a:endParaRPr>
          </a:p>
          <a:p>
            <a:pPr>
              <a:buNone/>
            </a:pPr>
            <a:r>
              <a:rPr lang="en-US" sz="2200" b="1" dirty="0">
                <a:latin typeface="Consolas"/>
                <a:ea typeface="Osaka"/>
                <a:cs typeface="Consolas"/>
              </a:rPr>
              <a:t> </a:t>
            </a:r>
            <a:r>
              <a:rPr lang="en-US" sz="2200" b="1" dirty="0" smtClean="0">
                <a:latin typeface="Consolas"/>
                <a:ea typeface="Osaka"/>
                <a:cs typeface="Consolas"/>
              </a:rPr>
              <a:t>  </a:t>
            </a:r>
            <a:r>
              <a:rPr lang="en-US" sz="2200" b="1" dirty="0" smtClean="0">
                <a:solidFill>
                  <a:schemeClr val="accent4"/>
                </a:solidFill>
                <a:latin typeface="Consolas"/>
                <a:ea typeface="Osaka"/>
                <a:cs typeface="Consolas"/>
              </a:rPr>
              <a:t>Repeat</a:t>
            </a:r>
            <a:r>
              <a:rPr lang="en-US" sz="2200" b="1" dirty="0" smtClean="0">
                <a:latin typeface="Consolas"/>
                <a:ea typeface="Osaka"/>
                <a:cs typeface="Consolas"/>
              </a:rPr>
              <a:t> </a:t>
            </a:r>
            <a:r>
              <a:rPr lang="en-US" sz="2200" b="1" dirty="0">
                <a:latin typeface="Consolas"/>
                <a:ea typeface="Osaka"/>
                <a:cs typeface="Consolas"/>
              </a:rPr>
              <a:t>'[] = '[]   </a:t>
            </a:r>
            <a:endParaRPr lang="en-US" sz="2200" b="1" dirty="0" smtClean="0">
              <a:latin typeface="Consolas"/>
              <a:ea typeface="Osaka"/>
              <a:cs typeface="Consolas"/>
            </a:endParaRPr>
          </a:p>
          <a:p>
            <a:pPr>
              <a:buNone/>
            </a:pPr>
            <a:r>
              <a:rPr lang="en-US" sz="2200" b="1" dirty="0">
                <a:latin typeface="Consolas"/>
                <a:ea typeface="Osaka"/>
                <a:cs typeface="Consolas"/>
              </a:rPr>
              <a:t> </a:t>
            </a:r>
            <a:r>
              <a:rPr lang="en-US" sz="2200" b="1" dirty="0" smtClean="0">
                <a:latin typeface="Consolas"/>
                <a:ea typeface="Osaka"/>
                <a:cs typeface="Consolas"/>
              </a:rPr>
              <a:t>  </a:t>
            </a:r>
            <a:r>
              <a:rPr lang="en-US" sz="2200" b="1" dirty="0" smtClean="0">
                <a:solidFill>
                  <a:schemeClr val="accent4"/>
                </a:solidFill>
                <a:latin typeface="Consolas"/>
                <a:ea typeface="Osaka"/>
                <a:cs typeface="Consolas"/>
              </a:rPr>
              <a:t>Repeat</a:t>
            </a:r>
            <a:r>
              <a:rPr lang="en-US" sz="2200" b="1" dirty="0" smtClean="0">
                <a:latin typeface="Consolas"/>
                <a:ea typeface="Osaka"/>
                <a:cs typeface="Consolas"/>
              </a:rPr>
              <a:t> ('(</a:t>
            </a:r>
            <a:r>
              <a:rPr lang="en-US" sz="2200" b="1" dirty="0" err="1">
                <a:latin typeface="Consolas"/>
                <a:ea typeface="Osaka"/>
                <a:cs typeface="Consolas"/>
              </a:rPr>
              <a:t>n,o</a:t>
            </a:r>
            <a:r>
              <a:rPr lang="en-US" sz="2200" b="1" dirty="0">
                <a:latin typeface="Consolas"/>
                <a:ea typeface="Osaka"/>
                <a:cs typeface="Consolas"/>
              </a:rPr>
              <a:t>) </a:t>
            </a:r>
            <a:r>
              <a:rPr lang="en-US" sz="2200" b="1" dirty="0">
                <a:solidFill>
                  <a:schemeClr val="accent4"/>
                </a:solidFill>
                <a:latin typeface="Consolas"/>
                <a:ea typeface="Osaka"/>
                <a:cs typeface="Consolas"/>
              </a:rPr>
              <a:t>:</a:t>
            </a:r>
            <a:r>
              <a:rPr lang="en-US" sz="2200" b="1" dirty="0">
                <a:latin typeface="Consolas"/>
                <a:ea typeface="Osaka"/>
                <a:cs typeface="Consolas"/>
              </a:rPr>
              <a:t> t) = '(n, </a:t>
            </a:r>
            <a:r>
              <a:rPr lang="en-US" sz="2200" b="1" dirty="0">
                <a:solidFill>
                  <a:schemeClr val="accent4"/>
                </a:solidFill>
                <a:latin typeface="Consolas"/>
                <a:ea typeface="Osaka"/>
                <a:cs typeface="Consolas"/>
              </a:rPr>
              <a:t>Many</a:t>
            </a:r>
            <a:r>
              <a:rPr lang="en-US" sz="2200" b="1" dirty="0">
                <a:latin typeface="Consolas"/>
                <a:ea typeface="Osaka"/>
                <a:cs typeface="Consolas"/>
              </a:rPr>
              <a:t>) </a:t>
            </a:r>
            <a:r>
              <a:rPr lang="en-US" sz="2200" b="1" dirty="0">
                <a:solidFill>
                  <a:schemeClr val="accent4"/>
                </a:solidFill>
                <a:latin typeface="Consolas"/>
                <a:ea typeface="Osaka"/>
                <a:cs typeface="Consolas"/>
              </a:rPr>
              <a:t>:</a:t>
            </a:r>
            <a:r>
              <a:rPr lang="en-US" sz="2200" b="1" dirty="0">
                <a:latin typeface="Consolas"/>
                <a:ea typeface="Osaka"/>
                <a:cs typeface="Consolas"/>
              </a:rPr>
              <a:t> </a:t>
            </a:r>
            <a:r>
              <a:rPr lang="en-US" sz="2200" b="1" dirty="0">
                <a:solidFill>
                  <a:schemeClr val="accent4"/>
                </a:solidFill>
                <a:latin typeface="Consolas"/>
                <a:ea typeface="Osaka"/>
                <a:cs typeface="Consolas"/>
              </a:rPr>
              <a:t>Repeat</a:t>
            </a:r>
            <a:r>
              <a:rPr lang="en-US" sz="2200" b="1" dirty="0">
                <a:latin typeface="Consolas"/>
                <a:ea typeface="Osaka"/>
                <a:cs typeface="Consolas"/>
              </a:rPr>
              <a:t> </a:t>
            </a:r>
            <a:r>
              <a:rPr lang="en-US" sz="2200" b="1" dirty="0" smtClean="0">
                <a:latin typeface="Consolas"/>
                <a:ea typeface="Osaka"/>
                <a:cs typeface="Consolas"/>
              </a:rPr>
              <a:t>t</a:t>
            </a:r>
            <a:endParaRPr lang="en-US" sz="2200" b="1" dirty="0">
              <a:latin typeface="Consolas"/>
              <a:ea typeface="Osaka"/>
              <a:cs typeface="Consolas"/>
            </a:endParaRPr>
          </a:p>
          <a:p>
            <a:pPr>
              <a:buNone/>
            </a:pPr>
            <a:endParaRPr lang="en-US" sz="2200" b="1" dirty="0" smtClean="0">
              <a:latin typeface="Consolas"/>
              <a:ea typeface="Osaka"/>
              <a:cs typeface="Consolas"/>
            </a:endParaRPr>
          </a:p>
          <a:p>
            <a:pPr>
              <a:buNone/>
            </a:pPr>
            <a:r>
              <a:rPr lang="en-US" sz="2200" b="1" dirty="0" err="1" smtClean="0">
                <a:latin typeface="Consolas"/>
                <a:ea typeface="Osaka"/>
                <a:cs typeface="Consolas"/>
              </a:rPr>
              <a:t>rstar</a:t>
            </a:r>
            <a:r>
              <a:rPr lang="en-US" sz="2200" b="1" dirty="0" smtClean="0">
                <a:latin typeface="Consolas"/>
                <a:ea typeface="Osaka"/>
                <a:cs typeface="Consolas"/>
              </a:rPr>
              <a:t> </a:t>
            </a:r>
            <a:r>
              <a:rPr lang="en-US" sz="2200" b="1" dirty="0">
                <a:latin typeface="Consolas"/>
                <a:ea typeface="Osaka"/>
                <a:cs typeface="Consolas"/>
              </a:rPr>
              <a:t>:: </a:t>
            </a:r>
            <a:r>
              <a:rPr lang="en-US" sz="2200" b="1" dirty="0" smtClean="0">
                <a:latin typeface="Consolas"/>
                <a:ea typeface="Osaka"/>
                <a:cs typeface="Consolas"/>
              </a:rPr>
              <a:t>R </a:t>
            </a:r>
            <a:r>
              <a:rPr lang="en-US" sz="2200" b="1" dirty="0">
                <a:latin typeface="Consolas"/>
                <a:ea typeface="Osaka"/>
                <a:cs typeface="Consolas"/>
              </a:rPr>
              <a:t>s -&gt; R (</a:t>
            </a:r>
            <a:r>
              <a:rPr lang="en-US" sz="2200" b="1" dirty="0">
                <a:solidFill>
                  <a:schemeClr val="accent4"/>
                </a:solidFill>
                <a:latin typeface="Consolas"/>
                <a:ea typeface="Osaka"/>
                <a:cs typeface="Consolas"/>
              </a:rPr>
              <a:t>Repeat</a:t>
            </a:r>
            <a:r>
              <a:rPr lang="en-US" sz="2200" b="1" dirty="0">
                <a:latin typeface="Consolas"/>
                <a:ea typeface="Osaka"/>
                <a:cs typeface="Consolas"/>
              </a:rPr>
              <a:t> s</a:t>
            </a:r>
            <a:r>
              <a:rPr lang="en-US" sz="2200" b="1" dirty="0" smtClean="0">
                <a:latin typeface="Consolas"/>
                <a:ea typeface="Osaka"/>
                <a:cs typeface="Consolas"/>
              </a:rPr>
              <a:t>)</a:t>
            </a:r>
          </a:p>
          <a:p>
            <a:pPr>
              <a:buNone/>
            </a:pPr>
            <a:r>
              <a:rPr lang="en-US" sz="2200" b="1" dirty="0" err="1">
                <a:latin typeface="Consolas"/>
                <a:ea typeface="Osaka"/>
                <a:cs typeface="Consolas"/>
              </a:rPr>
              <a:t>rstar</a:t>
            </a:r>
            <a:r>
              <a:rPr lang="en-US" sz="2200" b="1" dirty="0">
                <a:latin typeface="Consolas"/>
                <a:ea typeface="Osaka"/>
                <a:cs typeface="Consolas"/>
              </a:rPr>
              <a:t> </a:t>
            </a:r>
            <a:r>
              <a:rPr lang="en-US" sz="2200" b="1" dirty="0" err="1">
                <a:solidFill>
                  <a:schemeClr val="accent4"/>
                </a:solidFill>
                <a:latin typeface="Consolas"/>
                <a:ea typeface="Osaka"/>
                <a:cs typeface="Consolas"/>
              </a:rPr>
              <a:t>Rempty</a:t>
            </a:r>
            <a:r>
              <a:rPr lang="en-US" sz="2200" b="1" dirty="0">
                <a:latin typeface="Consolas"/>
                <a:ea typeface="Osaka"/>
                <a:cs typeface="Consolas"/>
              </a:rPr>
              <a:t>    = </a:t>
            </a:r>
            <a:r>
              <a:rPr lang="en-US" sz="2200" b="1" dirty="0" err="1" smtClean="0">
                <a:solidFill>
                  <a:schemeClr val="accent4"/>
                </a:solidFill>
                <a:latin typeface="Consolas"/>
                <a:ea typeface="Osaka"/>
                <a:cs typeface="Consolas"/>
              </a:rPr>
              <a:t>Rempty</a:t>
            </a:r>
            <a:r>
              <a:rPr lang="en-US" sz="2200" b="1" dirty="0" smtClean="0">
                <a:latin typeface="Consolas"/>
                <a:ea typeface="Osaka"/>
                <a:cs typeface="Consolas"/>
              </a:rPr>
              <a:t>   </a:t>
            </a:r>
            <a:r>
              <a:rPr lang="en-US" sz="2200" b="1" dirty="0" smtClean="0">
                <a:solidFill>
                  <a:schemeClr val="accent1"/>
                </a:solidFill>
                <a:latin typeface="Consolas"/>
                <a:ea typeface="Osaka"/>
                <a:cs typeface="Consolas"/>
              </a:rPr>
              <a:t>-- need: Repeat '[] ~ '[]</a:t>
            </a:r>
          </a:p>
          <a:p>
            <a:pPr>
              <a:buNone/>
            </a:pPr>
            <a:r>
              <a:rPr lang="en-US" sz="2200" b="1" dirty="0" err="1" smtClean="0">
                <a:latin typeface="Consolas"/>
                <a:ea typeface="Osaka"/>
                <a:cs typeface="Consolas"/>
              </a:rPr>
              <a:t>rstar</a:t>
            </a:r>
            <a:r>
              <a:rPr lang="en-US" sz="2200" b="1" dirty="0" smtClean="0">
                <a:latin typeface="Consolas"/>
                <a:ea typeface="Osaka"/>
                <a:cs typeface="Consolas"/>
              </a:rPr>
              <a:t> </a:t>
            </a:r>
            <a:r>
              <a:rPr lang="en-US" sz="2200" b="1" dirty="0">
                <a:latin typeface="Consolas"/>
                <a:ea typeface="Osaka"/>
                <a:cs typeface="Consolas"/>
              </a:rPr>
              <a:t>(</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 </a:t>
            </a:r>
            <a:r>
              <a:rPr lang="en-US" sz="2200" b="1" dirty="0">
                <a:latin typeface="Consolas"/>
                <a:ea typeface="Osaka"/>
                <a:cs typeface="Consolas"/>
              </a:rPr>
              <a:t>= </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a:t>
            </a:r>
            <a:endParaRPr lang="en-US" sz="2200" b="1" dirty="0" smtClean="0">
              <a:solidFill>
                <a:srgbClr val="FF0000"/>
              </a:solidFill>
              <a:latin typeface="Consolas"/>
              <a:ea typeface="Osaka"/>
              <a:cs typeface="Consolas"/>
            </a:endParaRPr>
          </a:p>
          <a:p>
            <a:pPr>
              <a:buNone/>
            </a:pPr>
            <a:r>
              <a:rPr lang="en-US" sz="2200" b="1" dirty="0" err="1" smtClean="0">
                <a:latin typeface="Consolas"/>
                <a:ea typeface="Osaka"/>
                <a:cs typeface="Consolas"/>
              </a:rPr>
              <a:t>rstar</a:t>
            </a:r>
            <a:r>
              <a:rPr lang="en-US" sz="2200" b="1" dirty="0" smtClean="0">
                <a:latin typeface="Consolas"/>
                <a:ea typeface="Osaka"/>
                <a:cs typeface="Consolas"/>
              </a:rPr>
              <a:t> r         </a:t>
            </a:r>
            <a:r>
              <a:rPr lang="en-US" sz="2200" b="1" dirty="0">
                <a:latin typeface="Consolas"/>
                <a:ea typeface="Osaka"/>
                <a:cs typeface="Consolas"/>
              </a:rPr>
              <a:t>= </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a:t>
            </a:r>
          </a:p>
        </p:txBody>
      </p:sp>
      <p:sp>
        <p:nvSpPr>
          <p:cNvPr id="4" name="TextBox 3"/>
          <p:cNvSpPr txBox="1"/>
          <p:nvPr/>
        </p:nvSpPr>
        <p:spPr>
          <a:xfrm>
            <a:off x="919965" y="4657669"/>
            <a:ext cx="6856364" cy="769441"/>
          </a:xfrm>
          <a:prstGeom prst="rect">
            <a:avLst/>
          </a:prstGeom>
          <a:noFill/>
        </p:spPr>
        <p:txBody>
          <a:bodyPr wrap="none" rtlCol="0">
            <a:spAutoFit/>
          </a:bodyPr>
          <a:lstStyle/>
          <a:p>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 </a:t>
            </a:r>
            <a:r>
              <a:rPr lang="en-US" sz="2200" b="1" dirty="0">
                <a:solidFill>
                  <a:srgbClr val="FF0000"/>
                </a:solidFill>
                <a:latin typeface="Consolas" charset="0"/>
                <a:ea typeface="Consolas" charset="0"/>
                <a:cs typeface="Consolas" charset="0"/>
              </a:rPr>
              <a:t>Could not deduce: Repeat s ~ s      </a:t>
            </a:r>
            <a:endParaRPr lang="en-US" sz="2200" b="1" dirty="0" smtClean="0">
              <a:solidFill>
                <a:srgbClr val="FF0000"/>
              </a:solidFill>
              <a:latin typeface="Consolas" charset="0"/>
              <a:ea typeface="Consolas" charset="0"/>
              <a:cs typeface="Consolas" charset="0"/>
            </a:endParaRPr>
          </a:p>
          <a:p>
            <a:r>
              <a:rPr lang="en-US" sz="2200" b="1" dirty="0">
                <a:solidFill>
                  <a:srgbClr val="FF0000"/>
                </a:solidFill>
                <a:latin typeface="Consolas" charset="0"/>
                <a:ea typeface="Consolas" charset="0"/>
                <a:cs typeface="Consolas" charset="0"/>
              </a:rPr>
              <a:t> </a:t>
            </a:r>
            <a:r>
              <a:rPr lang="en-US" sz="2200" b="1" dirty="0" smtClean="0">
                <a:solidFill>
                  <a:srgbClr val="FF0000"/>
                </a:solidFill>
                <a:latin typeface="Consolas" charset="0"/>
                <a:ea typeface="Consolas" charset="0"/>
                <a:cs typeface="Consolas" charset="0"/>
              </a:rPr>
              <a:t>   from </a:t>
            </a:r>
            <a:r>
              <a:rPr lang="en-US" sz="2200" b="1" dirty="0">
                <a:solidFill>
                  <a:srgbClr val="FF0000"/>
                </a:solidFill>
                <a:latin typeface="Consolas" charset="0"/>
                <a:ea typeface="Consolas" charset="0"/>
                <a:cs typeface="Consolas" charset="0"/>
              </a:rPr>
              <a:t>the context: s ~ Repeat s1   </a:t>
            </a:r>
            <a:r>
              <a:rPr lang="en-US" sz="2200" dirty="0">
                <a:solidFill>
                  <a:srgbClr val="FF0000"/>
                </a:solidFill>
                <a:latin typeface="Consolas" charset="0"/>
                <a:ea typeface="Consolas" charset="0"/>
                <a:cs typeface="Consolas" charset="0"/>
              </a:rPr>
              <a:t>    </a:t>
            </a:r>
            <a:r>
              <a:rPr lang="en-US" sz="2000" dirty="0">
                <a:solidFill>
                  <a:srgbClr val="FF0000"/>
                </a:solidFill>
                <a:latin typeface="Consolas" charset="0"/>
                <a:ea typeface="Consolas" charset="0"/>
                <a:cs typeface="Consolas" charset="0"/>
              </a:rPr>
              <a:t> </a:t>
            </a:r>
            <a:endParaRPr lang="en-US" sz="2000" dirty="0" smtClean="0">
              <a:solidFill>
                <a:srgbClr val="FF0000"/>
              </a:solidFill>
              <a:latin typeface="Consolas" charset="0"/>
              <a:ea typeface="Consolas" charset="0"/>
              <a:cs typeface="Consolas" charset="0"/>
            </a:endParaRPr>
          </a:p>
        </p:txBody>
      </p:sp>
      <p:sp>
        <p:nvSpPr>
          <p:cNvPr id="5" name="TextBox 4"/>
          <p:cNvSpPr txBox="1"/>
          <p:nvPr/>
        </p:nvSpPr>
        <p:spPr>
          <a:xfrm>
            <a:off x="757896" y="5604656"/>
            <a:ext cx="6356227" cy="954107"/>
          </a:xfrm>
          <a:prstGeom prst="rect">
            <a:avLst/>
          </a:prstGeom>
          <a:noFill/>
        </p:spPr>
        <p:txBody>
          <a:bodyPr wrap="none" rtlCol="0">
            <a:spAutoFit/>
          </a:bodyPr>
          <a:lstStyle/>
          <a:p>
            <a:r>
              <a:rPr lang="en-US" sz="2800" dirty="0" smtClean="0">
                <a:latin typeface="Tw Cen MT" charset="0"/>
                <a:ea typeface="Tw Cen MT" charset="0"/>
                <a:cs typeface="Tw Cen MT" charset="0"/>
              </a:rPr>
              <a:t>Need:  </a:t>
            </a:r>
            <a:r>
              <a:rPr lang="en-US" sz="2400" dirty="0" smtClean="0">
                <a:latin typeface="Consolas" charset="0"/>
                <a:ea typeface="Consolas" charset="0"/>
                <a:cs typeface="Consolas" charset="0"/>
              </a:rPr>
              <a:t>Repeat (Repeat s1) ~ Repeat s1</a:t>
            </a:r>
            <a:endParaRPr lang="en-US" sz="2800" dirty="0" smtClean="0">
              <a:latin typeface="Consolas" charset="0"/>
              <a:ea typeface="Consolas" charset="0"/>
              <a:cs typeface="Consolas" charset="0"/>
            </a:endParaRPr>
          </a:p>
          <a:p>
            <a:r>
              <a:rPr lang="en-US" sz="2800" dirty="0" smtClean="0">
                <a:latin typeface="Tw Cen MT" charset="0"/>
                <a:ea typeface="Tw Cen MT" charset="0"/>
                <a:cs typeface="Tw Cen MT" charset="0"/>
              </a:rPr>
              <a:t>Not true by definition.  But provable!</a:t>
            </a:r>
            <a:endParaRPr lang="en-US" sz="2800" dirty="0">
              <a:latin typeface="Tw Cen MT" charset="0"/>
              <a:ea typeface="Tw Cen MT" charset="0"/>
              <a:cs typeface="Tw Cen MT" charset="0"/>
            </a:endParaRPr>
          </a:p>
        </p:txBody>
      </p:sp>
      <p:sp>
        <p:nvSpPr>
          <p:cNvPr id="7" name="TextBox 6"/>
          <p:cNvSpPr txBox="1"/>
          <p:nvPr/>
        </p:nvSpPr>
        <p:spPr>
          <a:xfrm>
            <a:off x="4639233" y="3701560"/>
            <a:ext cx="1428596" cy="430887"/>
          </a:xfrm>
          <a:prstGeom prst="rect">
            <a:avLst/>
          </a:prstGeom>
          <a:noFill/>
        </p:spPr>
        <p:txBody>
          <a:bodyPr wrap="none" rtlCol="0">
            <a:spAutoFit/>
          </a:bodyPr>
          <a:lstStyle/>
          <a:p>
            <a:r>
              <a:rPr lang="en-US" sz="2200" b="1" dirty="0">
                <a:solidFill>
                  <a:srgbClr val="FF0000"/>
                </a:solidFill>
                <a:latin typeface="Consolas"/>
                <a:ea typeface="Osaka"/>
                <a:cs typeface="Consolas"/>
              </a:rPr>
              <a:t>-- oops!</a:t>
            </a:r>
            <a:endParaRPr lang="en-US" sz="2200" dirty="0"/>
          </a:p>
        </p:txBody>
      </p:sp>
    </p:spTree>
    <p:extLst>
      <p:ext uri="{BB962C8B-B14F-4D97-AF65-F5344CB8AC3E}">
        <p14:creationId xmlns:p14="http://schemas.microsoft.com/office/powerpoint/2010/main" val="176285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Haskell</a:t>
            </a:r>
            <a:endParaRPr lang="en-US" dirty="0"/>
          </a:p>
        </p:txBody>
      </p:sp>
      <p:sp>
        <p:nvSpPr>
          <p:cNvPr id="3" name="Content Placeholder 2"/>
          <p:cNvSpPr>
            <a:spLocks noGrp="1"/>
          </p:cNvSpPr>
          <p:nvPr>
            <p:ph idx="1"/>
          </p:nvPr>
        </p:nvSpPr>
        <p:spPr/>
        <p:txBody>
          <a:bodyPr/>
          <a:lstStyle/>
          <a:p>
            <a:pPr marL="0" indent="0">
              <a:buNone/>
            </a:pPr>
            <a:r>
              <a:rPr lang="en-US" dirty="0" smtClean="0"/>
              <a:t>A set of compiler extensions for the GHC compiler that provides the ability to program as if the language had dependent types</a:t>
            </a:r>
          </a:p>
          <a:p>
            <a:endParaRPr lang="en-US" dirty="0"/>
          </a:p>
          <a:p>
            <a:endParaRPr lang="en-US" dirty="0"/>
          </a:p>
        </p:txBody>
      </p:sp>
      <p:sp>
        <p:nvSpPr>
          <p:cNvPr id="5" name="Rectangle 4"/>
          <p:cNvSpPr/>
          <p:nvPr/>
        </p:nvSpPr>
        <p:spPr>
          <a:xfrm>
            <a:off x="790833" y="2680115"/>
            <a:ext cx="7724517" cy="2554545"/>
          </a:xfrm>
          <a:prstGeom prst="rect">
            <a:avLst/>
          </a:prstGeom>
        </p:spPr>
        <p:txBody>
          <a:bodyPr wrap="square">
            <a:spAutoFit/>
          </a:bodyPr>
          <a:lstStyle/>
          <a:p>
            <a:r>
              <a:rPr lang="en-US" sz="2000" b="1" dirty="0">
                <a:solidFill>
                  <a:schemeClr val="accent4"/>
                </a:solidFill>
                <a:latin typeface="Consolas" charset="0"/>
                <a:ea typeface="Consolas" charset="0"/>
                <a:cs typeface="Consolas" charset="0"/>
              </a:rPr>
              <a:t>{-# LANGUAGE </a:t>
            </a:r>
            <a:r>
              <a:rPr lang="en-US" sz="2000" b="1" dirty="0" err="1" smtClean="0">
                <a:solidFill>
                  <a:schemeClr val="accent5"/>
                </a:solidFill>
                <a:latin typeface="Consolas" charset="0"/>
                <a:ea typeface="Consolas" charset="0"/>
                <a:cs typeface="Consolas" charset="0"/>
              </a:rPr>
              <a:t>DataKinds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TypeFamilies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PolyKinds</a:t>
            </a:r>
            <a:r>
              <a:rPr lang="en-US" sz="2000" b="1" dirty="0">
                <a:solidFill>
                  <a:schemeClr val="accent4"/>
                </a:solidFill>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TypeInType</a:t>
            </a:r>
            <a:r>
              <a:rPr lang="en-US" sz="2000" b="1" dirty="0">
                <a:solidFill>
                  <a:schemeClr val="accent4"/>
                </a:solidFill>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GADTs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RankNTypes</a:t>
            </a:r>
            <a:r>
              <a:rPr lang="en-US" sz="2000" b="1" dirty="0" smtClean="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ScopedTypeVariables</a:t>
            </a:r>
            <a:r>
              <a:rPr lang="en-US" sz="2000" b="1" dirty="0">
                <a:solidFill>
                  <a:schemeClr val="accent4"/>
                </a:solidFill>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TypeApplications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TemplateHaskell</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UndecidableInstances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InstanceSigs</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TypeSynonymInstances</a:t>
            </a:r>
            <a:r>
              <a:rPr lang="en-US" sz="2000" b="1" dirty="0">
                <a:solidFill>
                  <a:schemeClr val="accent4"/>
                </a:solidFill>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TypeOperators</a:t>
            </a:r>
            <a:r>
              <a:rPr lang="en-US" sz="2000" b="1" dirty="0">
                <a:solidFill>
                  <a:schemeClr val="accent4"/>
                </a:solidFill>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KindSignatures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MultiParamTypeClasses</a:t>
            </a:r>
            <a:r>
              <a:rPr lang="en-US" sz="2000" b="1" dirty="0" smtClean="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FunctionalDependencies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TypeFamilyDependencies</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AllowAmbiguousTypes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FlexibleContexts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FlexibleInstances</a:t>
            </a:r>
            <a:r>
              <a:rPr lang="en-US" sz="2000" b="1" dirty="0" smtClean="0">
                <a:solidFill>
                  <a:schemeClr val="accent4"/>
                </a:solidFill>
                <a:latin typeface="Consolas" charset="0"/>
                <a:ea typeface="Consolas" charset="0"/>
                <a:cs typeface="Consolas" charset="0"/>
              </a:rPr>
              <a:t> #-}</a:t>
            </a:r>
            <a:endParaRPr lang="en-US" sz="20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a:t>
            </a:r>
            <a:endParaRPr lang="en-US" dirty="0"/>
          </a:p>
        </p:txBody>
      </p:sp>
      <p:sp>
        <p:nvSpPr>
          <p:cNvPr id="3" name="Content Placeholder 2"/>
          <p:cNvSpPr>
            <a:spLocks noGrp="1"/>
          </p:cNvSpPr>
          <p:nvPr>
            <p:ph idx="1"/>
          </p:nvPr>
        </p:nvSpPr>
        <p:spPr>
          <a:xfrm>
            <a:off x="628650" y="1175656"/>
            <a:ext cx="7886700" cy="523921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smtClean="0">
                <a:latin typeface="Consolas"/>
                <a:ea typeface="Osaka"/>
                <a:cs typeface="Consolas"/>
              </a:rPr>
              <a:t>(</a:t>
            </a:r>
            <a:r>
              <a:rPr lang="en-US" sz="2000" b="1" dirty="0" smtClean="0">
                <a:solidFill>
                  <a:schemeClr val="accent4"/>
                </a:solidFill>
                <a:latin typeface="Consolas" charset="0"/>
                <a:ea typeface="Consolas" charset="0"/>
                <a:cs typeface="Consolas" charset="0"/>
              </a:rPr>
              <a:t>Repeat</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Repeat</a:t>
            </a:r>
            <a:r>
              <a:rPr lang="en-US" sz="2000" b="1" dirty="0" smtClean="0">
                <a:latin typeface="Consolas" charset="0"/>
                <a:ea typeface="Consolas" charset="0"/>
                <a:cs typeface="Consolas" charset="0"/>
              </a:rPr>
              <a:t> s) ~ </a:t>
            </a:r>
            <a:r>
              <a:rPr lang="en-US" sz="2000" b="1" dirty="0" smtClean="0">
                <a:solidFill>
                  <a:schemeClr val="accent4"/>
                </a:solidFill>
                <a:latin typeface="Consolas" charset="0"/>
                <a:ea typeface="Consolas" charset="0"/>
                <a:cs typeface="Consolas" charset="0"/>
              </a:rPr>
              <a:t>Repeat</a:t>
            </a:r>
            <a:r>
              <a:rPr lang="en-US" sz="2000" b="1" dirty="0" smtClean="0">
                <a:latin typeface="Consolas" charset="0"/>
                <a:ea typeface="Consolas" charset="0"/>
                <a:cs typeface="Consolas" charset="0"/>
              </a:rPr>
              <a:t> s)</a:t>
            </a:r>
            <a:r>
              <a:rPr lang="en-US" sz="2000" b="1" dirty="0" smtClean="0">
                <a:latin typeface="Consolas"/>
                <a:ea typeface="Osaka"/>
                <a:cs typeface="Consolas"/>
              </a:rPr>
              <a:t>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latin typeface="Consolas"/>
                <a:ea typeface="Osaka"/>
                <a:cs typeface="Consolas"/>
              </a:rPr>
              <a:t>)</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base case</a:t>
            </a:r>
          </a:p>
          <a:p>
            <a:pPr>
              <a:buNone/>
            </a:pPr>
            <a:r>
              <a:rPr lang="en-US" sz="2000" b="1" dirty="0" smtClean="0">
                <a:solidFill>
                  <a:schemeClr val="accent3"/>
                </a:solidFill>
                <a:latin typeface="Consolas"/>
                <a:ea typeface="Osaka"/>
                <a:cs typeface="Consolas"/>
              </a:rPr>
              <a:t>instance</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Wf</a:t>
            </a:r>
            <a:r>
              <a:rPr lang="en-US" sz="2000" b="1" dirty="0" smtClean="0">
                <a:latin typeface="Consolas"/>
                <a:ea typeface="Osaka"/>
                <a:cs typeface="Consolas"/>
              </a:rPr>
              <a:t> </a:t>
            </a:r>
            <a:r>
              <a:rPr lang="en-US" sz="2000" b="1" dirty="0">
                <a:latin typeface="Consolas"/>
                <a:ea typeface="Osaka"/>
                <a:cs typeface="Consolas"/>
              </a:rPr>
              <a:t>s)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smtClean="0">
                <a:latin typeface="Consolas"/>
                <a:ea typeface="Osaka"/>
                <a:cs typeface="Consolas"/>
              </a:rPr>
              <a:t>n,o</a:t>
            </a:r>
            <a:r>
              <a:rPr lang="en-US" sz="2000" b="1" dirty="0" smtClean="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inductive step</a:t>
            </a:r>
          </a:p>
          <a:p>
            <a:pPr>
              <a:buNone/>
            </a:pPr>
            <a:endParaRPr lang="en-US" sz="2000" b="1" dirty="0">
              <a:latin typeface="Consolas"/>
              <a:ea typeface="Osaka"/>
              <a:cs typeface="Consolas"/>
            </a:endParaRPr>
          </a:p>
          <a:p>
            <a:pPr>
              <a:spcBef>
                <a:spcPts val="200"/>
              </a:spcBef>
              <a:buNone/>
            </a:pPr>
            <a:r>
              <a:rPr lang="en-US" sz="2000" b="1" dirty="0">
                <a:solidFill>
                  <a:schemeClr val="accent3"/>
                </a:solidFill>
                <a:latin typeface="Consolas"/>
                <a:ea typeface="Osaka"/>
                <a:cs typeface="Consolas"/>
              </a:rPr>
              <a:t>data</a:t>
            </a:r>
            <a:r>
              <a:rPr lang="en-US" sz="2000" b="1" dirty="0">
                <a:solidFill>
                  <a:schemeClr val="tx1"/>
                </a:solidFill>
                <a:latin typeface="Consolas"/>
                <a:ea typeface="Osaka"/>
                <a:cs typeface="Consolas"/>
              </a:rPr>
              <a:t> R s </a:t>
            </a:r>
            <a:r>
              <a:rPr lang="en-US" sz="2000" b="1" dirty="0">
                <a:solidFill>
                  <a:schemeClr val="accent3"/>
                </a:solidFill>
                <a:latin typeface="Consolas"/>
                <a:ea typeface="Osaka"/>
                <a:cs typeface="Consolas"/>
              </a:rPr>
              <a:t>where</a:t>
            </a:r>
          </a:p>
          <a:p>
            <a:pPr>
              <a:spcBef>
                <a:spcPts val="200"/>
              </a:spcBef>
              <a:buNone/>
            </a:pPr>
            <a:r>
              <a:rPr lang="en-US" sz="2000" b="1" dirty="0" smtClean="0">
                <a:solidFill>
                  <a:schemeClr val="accent4"/>
                </a:solidFill>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solidFill>
                  <a:schemeClr val="tx1"/>
                </a:solidFill>
                <a:latin typeface="Consolas"/>
                <a:ea typeface="Osaka"/>
                <a:cs typeface="Consolas"/>
              </a:rPr>
              <a:t>  :: </a:t>
            </a:r>
            <a:r>
              <a:rPr lang="en-US" sz="2000" b="1" dirty="0" smtClean="0">
                <a:solidFill>
                  <a:srgbClr val="FF0000"/>
                </a:solidFill>
                <a:latin typeface="Consolas"/>
                <a:ea typeface="Osaka"/>
                <a:cs typeface="Consolas"/>
              </a:rPr>
              <a:t>(</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s1, </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s2) =&gt;</a:t>
            </a:r>
            <a:r>
              <a:rPr lang="en-US" sz="2000" b="1" dirty="0" smtClean="0">
                <a:solidFill>
                  <a:schemeClr val="tx1"/>
                </a:solidFill>
                <a:latin typeface="Consolas"/>
                <a:ea typeface="Osaka"/>
                <a:cs typeface="Consolas"/>
              </a:rPr>
              <a:t> </a:t>
            </a:r>
          </a:p>
          <a:p>
            <a:pPr>
              <a:spcBef>
                <a:spcPts val="200"/>
              </a:spcBef>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R </a:t>
            </a:r>
            <a:r>
              <a:rPr lang="en-US" sz="2000" b="1" dirty="0">
                <a:solidFill>
                  <a:schemeClr val="tx1"/>
                </a:solidFill>
                <a:latin typeface="Consolas"/>
                <a:ea typeface="Osaka"/>
                <a:cs typeface="Consolas"/>
              </a:rPr>
              <a:t>s1 -&gt; R s2 -&gt; R </a:t>
            </a:r>
            <a:r>
              <a:rPr lang="en-US" sz="2000" b="1" dirty="0" smtClean="0">
                <a:solidFill>
                  <a:schemeClr val="tx1"/>
                </a:solidFill>
                <a:latin typeface="Consolas"/>
                <a:ea typeface="Osaka"/>
                <a:cs typeface="Consolas"/>
              </a:rPr>
              <a:t>(</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s1 s2)</a:t>
            </a:r>
          </a:p>
          <a:p>
            <a:pPr>
              <a:spcBef>
                <a:spcPts val="200"/>
              </a:spcBef>
              <a:buNone/>
            </a:pPr>
            <a:r>
              <a:rPr lang="en-US" sz="2000" b="1" dirty="0">
                <a:solidFill>
                  <a:schemeClr val="tx1"/>
                </a:solidFill>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solidFill>
                  <a:schemeClr val="tx1"/>
                </a:solidFill>
                <a:latin typeface="Consolas"/>
                <a:ea typeface="Osaka"/>
                <a:cs typeface="Consolas"/>
              </a:rPr>
              <a:t> :: </a:t>
            </a:r>
            <a:r>
              <a:rPr lang="en-US" sz="2000" b="1" dirty="0">
                <a:solidFill>
                  <a:srgbClr val="FF0000"/>
                </a:solidFill>
                <a:latin typeface="Consolas"/>
                <a:ea typeface="Osaka"/>
                <a:cs typeface="Consolas"/>
              </a:rPr>
              <a:t>(</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a:t>
            </a:r>
            <a:r>
              <a:rPr lang="en-US" sz="2000" b="1" dirty="0" smtClean="0">
                <a:solidFill>
                  <a:srgbClr val="FF0000"/>
                </a:solidFill>
                <a:latin typeface="Consolas"/>
                <a:ea typeface="Osaka"/>
                <a:cs typeface="Consolas"/>
              </a:rPr>
              <a:t>s) =&gt;</a:t>
            </a:r>
            <a:r>
              <a:rPr lang="en-US" sz="2000" b="1" dirty="0" smtClean="0">
                <a:solidFill>
                  <a:schemeClr val="tx1"/>
                </a:solidFill>
                <a:latin typeface="Consolas"/>
                <a:ea typeface="Osaka"/>
                <a:cs typeface="Consolas"/>
              </a:rPr>
              <a:t> R s </a:t>
            </a:r>
            <a:r>
              <a:rPr lang="en-US" sz="2000" b="1" dirty="0">
                <a:solidFill>
                  <a:schemeClr val="tx1"/>
                </a:solidFill>
                <a:latin typeface="Consolas"/>
                <a:ea typeface="Osaka"/>
                <a:cs typeface="Consolas"/>
              </a:rPr>
              <a:t>-&gt; </a:t>
            </a:r>
            <a:r>
              <a:rPr lang="en-US" sz="2000" b="1" dirty="0" smtClean="0">
                <a:solidFill>
                  <a:schemeClr val="tx1"/>
                </a:solidFill>
                <a:latin typeface="Consolas"/>
                <a:ea typeface="Osaka"/>
                <a:cs typeface="Consolas"/>
              </a:rPr>
              <a:t>R (</a:t>
            </a:r>
            <a:r>
              <a:rPr lang="en-US" sz="2000" b="1" dirty="0" smtClean="0">
                <a:solidFill>
                  <a:schemeClr val="accent4"/>
                </a:solidFill>
                <a:latin typeface="Consolas"/>
                <a:ea typeface="Osaka"/>
                <a:cs typeface="Consolas"/>
              </a:rPr>
              <a:t>Repeat </a:t>
            </a:r>
            <a:r>
              <a:rPr lang="en-US" sz="2000" b="1" dirty="0">
                <a:solidFill>
                  <a:schemeClr val="tx1"/>
                </a:solidFill>
                <a:latin typeface="Consolas"/>
                <a:ea typeface="Osaka"/>
                <a:cs typeface="Consolas"/>
              </a:rPr>
              <a:t>s</a:t>
            </a:r>
            <a:r>
              <a:rPr lang="en-US" sz="2000" b="1" dirty="0" smtClean="0">
                <a:solidFill>
                  <a:schemeClr val="tx1"/>
                </a:solidFill>
                <a:latin typeface="Consolas"/>
                <a:ea typeface="Osaka"/>
                <a:cs typeface="Consolas"/>
              </a:rPr>
              <a:t>)</a:t>
            </a:r>
            <a:endParaRPr lang="en-US" sz="2000" b="1" dirty="0">
              <a:solidFill>
                <a:schemeClr val="tx1"/>
              </a:solidFill>
              <a:latin typeface="Consolas"/>
              <a:ea typeface="Osaka"/>
              <a:cs typeface="Consolas"/>
            </a:endParaRPr>
          </a:p>
          <a:p>
            <a:pPr>
              <a:spcBef>
                <a:spcPts val="200"/>
              </a:spcBef>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a:t>
            </a:r>
            <a:endParaRPr lang="en-US" sz="2000" b="1" dirty="0" smtClean="0">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 </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 =&gt;</a:t>
            </a:r>
            <a:r>
              <a:rPr lang="en-US" sz="2000" b="1" dirty="0" smtClean="0">
                <a:latin typeface="Consolas"/>
                <a:ea typeface="Osaka"/>
                <a:cs typeface="Consolas"/>
              </a:rPr>
              <a:t> R </a:t>
            </a:r>
            <a:r>
              <a:rPr lang="en-US" sz="2000" b="1" dirty="0">
                <a:latin typeface="Consolas"/>
                <a:ea typeface="Osaka"/>
                <a:cs typeface="Consolas"/>
              </a:rPr>
              <a:t>s -&gt; R (Repeat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a:solidFill>
                  <a:schemeClr val="accent4"/>
                </a:solidFill>
                <a:latin typeface="Consolas"/>
                <a:ea typeface="Osaka"/>
                <a:cs typeface="Consolas"/>
              </a:rPr>
              <a:t>Rempty</a:t>
            </a:r>
            <a:r>
              <a:rPr lang="en-US" sz="2000" b="1" dirty="0">
                <a:latin typeface="Consolas"/>
                <a:ea typeface="Osaka"/>
                <a:cs typeface="Consolas"/>
              </a:rPr>
              <a:t>    </a:t>
            </a:r>
            <a:r>
              <a:rPr lang="en-US" sz="2000" b="1" dirty="0" smtClean="0">
                <a:solidFill>
                  <a:schemeClr val="accent1"/>
                </a:solidFill>
                <a:latin typeface="Consolas"/>
                <a:ea typeface="Osaka"/>
                <a:cs typeface="Consolas"/>
              </a:rPr>
              <a:t>-- have: Repeat </a:t>
            </a:r>
            <a:r>
              <a:rPr lang="en-US" sz="2000" b="1" dirty="0">
                <a:solidFill>
                  <a:schemeClr val="accent1"/>
                </a:solidFill>
                <a:latin typeface="Consolas"/>
                <a:ea typeface="Osaka"/>
                <a:cs typeface="Consolas"/>
              </a:rPr>
              <a:t>'[] ~ '[]</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endParaRPr lang="en-US" sz="2000" b="1" dirty="0" smtClean="0">
              <a:latin typeface="Consolas"/>
              <a:ea typeface="Osaka"/>
              <a:cs typeface="Consolas"/>
            </a:endParaRPr>
          </a:p>
          <a:p>
            <a:pPr>
              <a:buNone/>
            </a:pP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 have: Repeat (Repeat s1) ~ Repeat s1</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800" dirty="0" smtClean="0">
              <a:latin typeface="Consolas"/>
              <a:ea typeface="Osaka"/>
              <a:cs typeface="Consolas"/>
            </a:endParaRPr>
          </a:p>
        </p:txBody>
      </p:sp>
      <p:sp>
        <p:nvSpPr>
          <p:cNvPr id="6" name="TextBox 5"/>
          <p:cNvSpPr txBox="1"/>
          <p:nvPr/>
        </p:nvSpPr>
        <p:spPr>
          <a:xfrm>
            <a:off x="5522384" y="2501065"/>
            <a:ext cx="2992966"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Make sure property is available everywhere</a:t>
            </a:r>
          </a:p>
        </p:txBody>
      </p:sp>
    </p:spTree>
    <p:extLst>
      <p:ext uri="{BB962C8B-B14F-4D97-AF65-F5344CB8AC3E}">
        <p14:creationId xmlns:p14="http://schemas.microsoft.com/office/powerpoint/2010/main" val="20265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918907"/>
            <a:ext cx="7886700" cy="2852737"/>
          </a:xfrm>
        </p:spPr>
        <p:txBody>
          <a:bodyPr>
            <a:normAutofit/>
          </a:bodyPr>
          <a:lstStyle/>
          <a:p>
            <a:r>
              <a:rPr lang="en-US" dirty="0" err="1" smtClean="0"/>
              <a:t>Submatching</a:t>
            </a:r>
            <a:r>
              <a:rPr lang="en-US" dirty="0" smtClean="0"/>
              <a:t> using </a:t>
            </a:r>
            <a:br>
              <a:rPr lang="en-US" dirty="0" smtClean="0"/>
            </a:br>
            <a:r>
              <a:rPr lang="en-US" dirty="0" err="1" smtClean="0"/>
              <a:t>Brzozowski</a:t>
            </a:r>
            <a:r>
              <a:rPr lang="en-US" dirty="0" smtClean="0"/>
              <a:t> </a:t>
            </a:r>
            <a:r>
              <a:rPr lang="en-US" dirty="0"/>
              <a:t>D</a:t>
            </a:r>
            <a:r>
              <a:rPr lang="en-US" dirty="0" smtClean="0"/>
              <a:t>erivatives</a:t>
            </a:r>
            <a:endParaRPr lang="en-US" dirty="0"/>
          </a:p>
        </p:txBody>
      </p:sp>
      <p:sp>
        <p:nvSpPr>
          <p:cNvPr id="6" name="Text Placeholder 5"/>
          <p:cNvSpPr>
            <a:spLocks noGrp="1"/>
          </p:cNvSpPr>
          <p:nvPr>
            <p:ph type="body" idx="1"/>
          </p:nvPr>
        </p:nvSpPr>
        <p:spPr>
          <a:xfrm>
            <a:off x="623888" y="4079632"/>
            <a:ext cx="7222653" cy="2658794"/>
          </a:xfrm>
        </p:spPr>
        <p:txBody>
          <a:bodyPr>
            <a:noAutofit/>
          </a:bodyPr>
          <a:lstStyle/>
          <a:p>
            <a:pPr marL="0" lvl="1">
              <a:spcBef>
                <a:spcPts val="1000"/>
              </a:spcBef>
            </a:pPr>
            <a:r>
              <a:rPr lang="en-US" sz="2400" dirty="0">
                <a:solidFill>
                  <a:schemeClr val="tx1"/>
                </a:solidFill>
                <a:latin typeface="Consolas"/>
                <a:ea typeface="Osaka"/>
                <a:cs typeface="Consolas"/>
              </a:rPr>
              <a:t>match r w = extract (</a:t>
            </a:r>
            <a:r>
              <a:rPr lang="en-US" sz="2400" dirty="0" err="1">
                <a:solidFill>
                  <a:schemeClr val="tx1"/>
                </a:solidFill>
                <a:latin typeface="Consolas"/>
                <a:ea typeface="Osaka"/>
                <a:cs typeface="Consolas"/>
              </a:rPr>
              <a:t>foldl</a:t>
            </a:r>
            <a:r>
              <a:rPr lang="en-US" sz="2400" dirty="0">
                <a:solidFill>
                  <a:schemeClr val="tx1"/>
                </a:solidFill>
                <a:latin typeface="Consolas"/>
                <a:ea typeface="Osaka"/>
                <a:cs typeface="Consolas"/>
              </a:rPr>
              <a:t>' </a:t>
            </a:r>
            <a:r>
              <a:rPr lang="en-US" sz="2400" dirty="0" err="1">
                <a:solidFill>
                  <a:schemeClr val="tx1"/>
                </a:solidFill>
                <a:latin typeface="Consolas"/>
                <a:ea typeface="Osaka"/>
                <a:cs typeface="Consolas"/>
              </a:rPr>
              <a:t>deriv</a:t>
            </a:r>
            <a:r>
              <a:rPr lang="en-US" sz="2400" dirty="0">
                <a:solidFill>
                  <a:schemeClr val="tx1"/>
                </a:solidFill>
                <a:latin typeface="Consolas"/>
                <a:ea typeface="Osaka"/>
                <a:cs typeface="Consolas"/>
              </a:rPr>
              <a:t> r w</a:t>
            </a:r>
            <a:r>
              <a:rPr lang="en-US" sz="2400" dirty="0" smtClean="0">
                <a:solidFill>
                  <a:schemeClr val="tx1"/>
                </a:solidFill>
                <a:latin typeface="Consolas"/>
                <a:ea typeface="Osaka"/>
                <a:cs typeface="Consolas"/>
              </a:rPr>
              <a:t>)</a:t>
            </a:r>
          </a:p>
          <a:p>
            <a:pPr marL="0" lvl="1">
              <a:spcBef>
                <a:spcPts val="1000"/>
              </a:spcBef>
            </a:pPr>
            <a:endParaRPr lang="en-US" dirty="0" smtClean="0"/>
          </a:p>
          <a:p>
            <a:pPr marL="0" lvl="1">
              <a:spcBef>
                <a:spcPts val="1000"/>
              </a:spcBef>
            </a:pPr>
            <a:r>
              <a:rPr lang="en-US" dirty="0" smtClean="0"/>
              <a:t>Based </a:t>
            </a:r>
            <a:r>
              <a:rPr lang="en-US" dirty="0"/>
              <a:t>on "Martin </a:t>
            </a:r>
            <a:r>
              <a:rPr lang="en-US" dirty="0" err="1"/>
              <a:t>Sulzmann</a:t>
            </a:r>
            <a:r>
              <a:rPr lang="en-US" dirty="0"/>
              <a:t>, Kenny </a:t>
            </a:r>
            <a:r>
              <a:rPr lang="en-US" dirty="0" err="1"/>
              <a:t>Zhuo</a:t>
            </a:r>
            <a:r>
              <a:rPr lang="en-US" dirty="0"/>
              <a:t> Ming Lu. </a:t>
            </a:r>
            <a:r>
              <a:rPr lang="en-US" i="1" dirty="0"/>
              <a:t>Regular expression sub-matching using partial derivatives</a:t>
            </a:r>
            <a:r>
              <a:rPr lang="en-US" i="1" dirty="0" smtClean="0"/>
              <a:t>.</a:t>
            </a:r>
            <a:r>
              <a:rPr lang="en-US" dirty="0" smtClean="0"/>
              <a:t>"</a:t>
            </a:r>
          </a:p>
        </p:txBody>
      </p:sp>
    </p:spTree>
    <p:extLst>
      <p:ext uri="{BB962C8B-B14F-4D97-AF65-F5344CB8AC3E}">
        <p14:creationId xmlns:p14="http://schemas.microsoft.com/office/powerpoint/2010/main" val="19637135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on proofs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Compile-time proofs</a:t>
            </a:r>
          </a:p>
          <a:p>
            <a:pPr lvl="1"/>
            <a:r>
              <a:rPr lang="en-US" dirty="0" smtClean="0"/>
              <a:t>Type-level function based proof (i.e. Find) work best when the argument is concretely known at compile time</a:t>
            </a:r>
          </a:p>
          <a:p>
            <a:pPr lvl="1"/>
            <a:r>
              <a:rPr lang="en-US" dirty="0" err="1" smtClean="0"/>
              <a:t>Wf</a:t>
            </a:r>
            <a:r>
              <a:rPr lang="en-US" dirty="0" smtClean="0"/>
              <a:t> works for properties about a single variable, with simple inductive proof</a:t>
            </a:r>
          </a:p>
          <a:p>
            <a:r>
              <a:rPr lang="en-US" dirty="0" smtClean="0"/>
              <a:t>Runtime proofs</a:t>
            </a:r>
          </a:p>
          <a:p>
            <a:pPr lvl="1"/>
            <a:r>
              <a:rPr lang="en-US" dirty="0"/>
              <a:t>E</a:t>
            </a:r>
            <a:r>
              <a:rPr lang="en-US" dirty="0" smtClean="0"/>
              <a:t>xpress properties using GADTs, and prove them via functions, but with a runtime cost</a:t>
            </a:r>
          </a:p>
          <a:p>
            <a:pPr lvl="1"/>
            <a:r>
              <a:rPr lang="en-US" dirty="0" smtClean="0"/>
              <a:t>Creating these proofs is tedious without tactics or IDE support!</a:t>
            </a:r>
          </a:p>
          <a:p>
            <a:r>
              <a:rPr lang="en-US" dirty="0" smtClean="0"/>
              <a:t>What's next?  More automated theorem proving! </a:t>
            </a:r>
          </a:p>
          <a:p>
            <a:pPr lvl="1"/>
            <a:r>
              <a:rPr lang="en-US" dirty="0" err="1"/>
              <a:t>Vilhelm</a:t>
            </a:r>
            <a:r>
              <a:rPr lang="en-US" dirty="0"/>
              <a:t> </a:t>
            </a:r>
            <a:r>
              <a:rPr lang="en-US" dirty="0" err="1" smtClean="0"/>
              <a:t>Sjöberg's</a:t>
            </a:r>
            <a:r>
              <a:rPr lang="en-US" dirty="0" smtClean="0"/>
              <a:t> dissertation [2015] </a:t>
            </a:r>
            <a:r>
              <a:rPr lang="en-US" dirty="0"/>
              <a:t>integrates congruence closure algorithm with full-spectrum dependent </a:t>
            </a:r>
            <a:r>
              <a:rPr lang="en-US" dirty="0" smtClean="0"/>
              <a:t>types</a:t>
            </a:r>
          </a:p>
          <a:p>
            <a:pPr lvl="1"/>
            <a:r>
              <a:rPr lang="en-US" dirty="0" smtClean="0"/>
              <a:t>Type-checker plugins allow solvers to help [</a:t>
            </a:r>
            <a:r>
              <a:rPr lang="en-US" dirty="0" err="1" smtClean="0"/>
              <a:t>Diatchki</a:t>
            </a:r>
            <a:r>
              <a:rPr lang="en-US" dirty="0" smtClean="0"/>
              <a:t>, HS 2015]</a:t>
            </a:r>
          </a:p>
          <a:p>
            <a:pPr lvl="1"/>
            <a:r>
              <a:rPr lang="en-US" dirty="0" smtClean="0"/>
              <a:t>Connection with </a:t>
            </a:r>
            <a:r>
              <a:rPr lang="en-US" dirty="0" err="1" smtClean="0"/>
              <a:t>LiquidHaskell</a:t>
            </a:r>
            <a:r>
              <a:rPr lang="en-US" dirty="0" smtClean="0"/>
              <a:t>?</a:t>
            </a:r>
          </a:p>
        </p:txBody>
      </p:sp>
    </p:spTree>
    <p:extLst>
      <p:ext uri="{BB962C8B-B14F-4D97-AF65-F5344CB8AC3E}">
        <p14:creationId xmlns:p14="http://schemas.microsoft.com/office/powerpoint/2010/main" val="162083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sz="3200" dirty="0" smtClean="0">
                <a:latin typeface="Zapfino" charset="0"/>
                <a:ea typeface="Zapfino" charset="0"/>
                <a:cs typeface="Zapfino" charset="0"/>
              </a:rPr>
              <a:t>Types compute</a:t>
            </a:r>
            <a:endParaRPr lang="en-US" sz="3200" dirty="0">
              <a:latin typeface="Zapfino" charset="0"/>
              <a:ea typeface="Zapfino" charset="0"/>
              <a:cs typeface="Zapfino" charset="0"/>
            </a:endParaRPr>
          </a:p>
          <a:p>
            <a:pPr marL="457200" indent="-457200">
              <a:buFont typeface="+mj-lt"/>
              <a:buAutoNum type="arabicPeriod"/>
            </a:pPr>
            <a:r>
              <a:rPr lang="en-US" sz="3200" dirty="0">
                <a:latin typeface="Zapfino" charset="0"/>
                <a:ea typeface="Zapfino" charset="0"/>
                <a:cs typeface="Zapfino" charset="0"/>
              </a:rPr>
              <a:t>I</a:t>
            </a:r>
            <a:r>
              <a:rPr lang="en-US" sz="3200" dirty="0" smtClean="0">
                <a:latin typeface="Zapfino" charset="0"/>
                <a:ea typeface="Zapfino" charset="0"/>
                <a:cs typeface="Zapfino" charset="0"/>
              </a:rPr>
              <a:t>ndices constrain values</a:t>
            </a:r>
          </a:p>
          <a:p>
            <a:pPr marL="457200" indent="-457200">
              <a:buFont typeface="+mj-lt"/>
              <a:buAutoNum type="arabicPeriod"/>
            </a:pPr>
            <a:r>
              <a:rPr lang="en-US" sz="3200" dirty="0" smtClean="0">
                <a:latin typeface="Zapfino" charset="0"/>
                <a:ea typeface="Zapfino" charset="0"/>
                <a:cs typeface="Zapfino" charset="0"/>
              </a:rPr>
              <a:t>Double-duty data</a:t>
            </a:r>
            <a:endParaRPr lang="en-US" sz="3200" dirty="0">
              <a:latin typeface="Zapfino" charset="0"/>
              <a:ea typeface="Zapfino" charset="0"/>
              <a:cs typeface="Zapfino" charset="0"/>
            </a:endParaRPr>
          </a:p>
          <a:p>
            <a:pPr marL="457200" indent="-457200">
              <a:buFont typeface="+mj-lt"/>
              <a:buAutoNum type="arabicPeriod"/>
            </a:pPr>
            <a:r>
              <a:rPr lang="en-US" sz="3200" dirty="0" smtClean="0">
                <a:latin typeface="Zapfino" charset="0"/>
                <a:ea typeface="Zapfino" charset="0"/>
                <a:cs typeface="Zapfino" charset="0"/>
              </a:rPr>
              <a:t>Equivalence matters</a:t>
            </a:r>
            <a:endParaRPr lang="en-US" sz="3200" dirty="0">
              <a:latin typeface="Zapfino" charset="0"/>
              <a:ea typeface="Zapfino" charset="0"/>
              <a:cs typeface="Zapfino" charset="0"/>
            </a:endParaRPr>
          </a:p>
        </p:txBody>
      </p:sp>
    </p:spTree>
    <p:extLst>
      <p:ext uri="{BB962C8B-B14F-4D97-AF65-F5344CB8AC3E}">
        <p14:creationId xmlns:p14="http://schemas.microsoft.com/office/powerpoint/2010/main" val="11608952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2000" i="1" dirty="0"/>
              <a:t>Thanks to: </a:t>
            </a:r>
            <a:r>
              <a:rPr lang="en-US" sz="2000" dirty="0"/>
              <a:t>Simon Peyton Jones, </a:t>
            </a:r>
            <a:r>
              <a:rPr lang="en-US" sz="2000" dirty="0" smtClean="0"/>
              <a:t>Richard </a:t>
            </a:r>
            <a:r>
              <a:rPr lang="en-US" sz="2000" dirty="0"/>
              <a:t>Eisenberg, </a:t>
            </a:r>
            <a:r>
              <a:rPr lang="en-US" sz="2000" dirty="0" err="1"/>
              <a:t>Vilhelm</a:t>
            </a:r>
            <a:r>
              <a:rPr lang="en-US" sz="2000" dirty="0"/>
              <a:t> </a:t>
            </a:r>
            <a:r>
              <a:rPr lang="en-US" sz="2000" dirty="0" err="1"/>
              <a:t>Sjöberg</a:t>
            </a:r>
            <a:r>
              <a:rPr lang="en-US" sz="2000" dirty="0" smtClean="0"/>
              <a:t>, Brent </a:t>
            </a:r>
            <a:r>
              <a:rPr lang="en-US" sz="2000" dirty="0" err="1"/>
              <a:t>Yorgey</a:t>
            </a:r>
            <a:r>
              <a:rPr lang="en-US" sz="2000" dirty="0"/>
              <a:t>, </a:t>
            </a:r>
            <a:r>
              <a:rPr lang="en-US" sz="2000" dirty="0" smtClean="0"/>
              <a:t>Chris </a:t>
            </a:r>
            <a:r>
              <a:rPr lang="en-US" sz="2000" dirty="0" err="1" smtClean="0"/>
              <a:t>Casinghino</a:t>
            </a:r>
            <a:r>
              <a:rPr lang="en-US" sz="2000" dirty="0"/>
              <a:t>, </a:t>
            </a:r>
            <a:r>
              <a:rPr lang="en-US" sz="2000" dirty="0" err="1"/>
              <a:t>Dimitrios</a:t>
            </a:r>
            <a:r>
              <a:rPr lang="en-US" sz="2000" dirty="0"/>
              <a:t> </a:t>
            </a:r>
            <a:r>
              <a:rPr lang="en-US" sz="2000" dirty="0" err="1"/>
              <a:t>Vytiniotis</a:t>
            </a:r>
            <a:r>
              <a:rPr lang="en-US" sz="2000" dirty="0"/>
              <a:t>, </a:t>
            </a:r>
            <a:r>
              <a:rPr lang="en-US" sz="2000" dirty="0" smtClean="0"/>
              <a:t>Geoffrey </a:t>
            </a:r>
            <a:r>
              <a:rPr lang="en-US" sz="2000" dirty="0"/>
              <a:t>Washburn</a:t>
            </a:r>
            <a:r>
              <a:rPr lang="en-US" sz="2000" dirty="0" smtClean="0"/>
              <a:t>, </a:t>
            </a:r>
            <a:r>
              <a:rPr lang="en-US" sz="2000" dirty="0" err="1"/>
              <a:t>Iavor</a:t>
            </a:r>
            <a:r>
              <a:rPr lang="en-US" sz="2000" dirty="0"/>
              <a:t> </a:t>
            </a:r>
            <a:r>
              <a:rPr lang="en-US" sz="2000" dirty="0" err="1"/>
              <a:t>Diatchki</a:t>
            </a:r>
            <a:r>
              <a:rPr lang="en-US" sz="2000" dirty="0"/>
              <a:t>, </a:t>
            </a:r>
            <a:r>
              <a:rPr lang="en-US" sz="2000" dirty="0" err="1" smtClean="0"/>
              <a:t>Conor</a:t>
            </a:r>
            <a:r>
              <a:rPr lang="en-US" sz="2000" dirty="0" smtClean="0"/>
              <a:t> </a:t>
            </a:r>
            <a:r>
              <a:rPr lang="en-US" sz="2000" dirty="0"/>
              <a:t>McBride, Adam Gundry, </a:t>
            </a:r>
            <a:r>
              <a:rPr lang="en-US" sz="2000" dirty="0" smtClean="0"/>
              <a:t>Joachim </a:t>
            </a:r>
            <a:r>
              <a:rPr lang="en-US" sz="2000" dirty="0" err="1" smtClean="0"/>
              <a:t>Breitner</a:t>
            </a:r>
            <a:r>
              <a:rPr lang="en-US" sz="2000" dirty="0" smtClean="0"/>
              <a:t>, Julien </a:t>
            </a:r>
            <a:r>
              <a:rPr lang="en-US" sz="2000" dirty="0"/>
              <a:t>Cretin, </a:t>
            </a:r>
            <a:r>
              <a:rPr lang="en-US" sz="2000" dirty="0" smtClean="0"/>
              <a:t>José </a:t>
            </a:r>
            <a:r>
              <a:rPr lang="en-US" sz="2000" dirty="0"/>
              <a:t>Pedro </a:t>
            </a:r>
            <a:r>
              <a:rPr lang="en-US" sz="2000" dirty="0" err="1"/>
              <a:t>Magalhães</a:t>
            </a:r>
            <a:r>
              <a:rPr lang="en-US" sz="2000" dirty="0" smtClean="0"/>
              <a:t>, Steve </a:t>
            </a:r>
            <a:r>
              <a:rPr lang="en-US" sz="2000" dirty="0" err="1" smtClean="0"/>
              <a:t>Zdancewic</a:t>
            </a:r>
            <a:r>
              <a:rPr lang="en-US" sz="2000" dirty="0" smtClean="0"/>
              <a:t> and NSF</a:t>
            </a:r>
            <a:endParaRPr lang="en-US" sz="2000" dirty="0">
              <a:latin typeface="Tw Cen MT" charset="0"/>
              <a:ea typeface="Tw Cen MT" charset="0"/>
              <a:cs typeface="Tw Cen MT" charset="0"/>
            </a:endParaRPr>
          </a:p>
        </p:txBody>
      </p:sp>
      <p:sp>
        <p:nvSpPr>
          <p:cNvPr id="6" name="TextBox 5"/>
          <p:cNvSpPr txBox="1"/>
          <p:nvPr/>
        </p:nvSpPr>
        <p:spPr>
          <a:xfrm>
            <a:off x="1594021" y="961869"/>
            <a:ext cx="6277232" cy="2554545"/>
          </a:xfrm>
          <a:prstGeom prst="rect">
            <a:avLst/>
          </a:prstGeom>
          <a:noFill/>
        </p:spPr>
        <p:txBody>
          <a:bodyPr wrap="square" rtlCol="0">
            <a:spAutoFit/>
          </a:bodyPr>
          <a:lstStyle/>
          <a:p>
            <a:r>
              <a:rPr lang="en-US" sz="3200" dirty="0" smtClean="0">
                <a:solidFill>
                  <a:schemeClr val="bg1"/>
                </a:solidFill>
                <a:latin typeface="Tw Cen MT" charset="0"/>
                <a:ea typeface="Tw Cen MT" charset="0"/>
                <a:cs typeface="Tw Cen MT" charset="0"/>
              </a:rPr>
              <a:t>Conclusion:</a:t>
            </a:r>
            <a:r>
              <a:rPr lang="en-US" sz="3200" dirty="0">
                <a:solidFill>
                  <a:schemeClr val="bg1"/>
                </a:solidFill>
                <a:latin typeface="Tw Cen MT" charset="0"/>
                <a:ea typeface="Tw Cen MT" charset="0"/>
                <a:cs typeface="Tw Cen MT" charset="0"/>
              </a:rPr>
              <a:t> </a:t>
            </a:r>
            <a:r>
              <a:rPr lang="en-US" sz="3200" dirty="0" smtClean="0">
                <a:solidFill>
                  <a:schemeClr val="bg1"/>
                </a:solidFill>
                <a:latin typeface="Tw Cen MT" charset="0"/>
                <a:ea typeface="Tw Cen MT" charset="0"/>
                <a:cs typeface="Tw Cen MT" charset="0"/>
              </a:rPr>
              <a:t> GHC is in a novel &amp; fascinating part of the design space of dependently typed languages. </a:t>
            </a:r>
          </a:p>
          <a:p>
            <a:endParaRPr lang="en-US" sz="3200" dirty="0">
              <a:solidFill>
                <a:schemeClr val="bg1"/>
              </a:solidFill>
              <a:latin typeface="Tw Cen MT" charset="0"/>
              <a:ea typeface="Tw Cen MT" charset="0"/>
              <a:cs typeface="Tw Cen MT" charset="0"/>
            </a:endParaRPr>
          </a:p>
          <a:p>
            <a:r>
              <a:rPr lang="en-US" sz="3200" dirty="0" smtClean="0">
                <a:solidFill>
                  <a:schemeClr val="bg1"/>
                </a:solidFill>
                <a:latin typeface="Tw Cen MT" charset="0"/>
                <a:ea typeface="Tw Cen MT" charset="0"/>
                <a:cs typeface="Tw Cen MT" charset="0"/>
              </a:rPr>
              <a:t>And more to come!</a:t>
            </a:r>
          </a:p>
        </p:txBody>
      </p:sp>
      <p:pic>
        <p:nvPicPr>
          <p:cNvPr id="2" name="Picture 1"/>
          <p:cNvPicPr>
            <a:picLocks noChangeAspect="1"/>
          </p:cNvPicPr>
          <p:nvPr/>
        </p:nvPicPr>
        <p:blipFill>
          <a:blip r:embed="rId2"/>
          <a:stretch>
            <a:fillRect/>
          </a:stretch>
        </p:blipFill>
        <p:spPr>
          <a:xfrm>
            <a:off x="6260123" y="4526148"/>
            <a:ext cx="1969477" cy="1390451"/>
          </a:xfrm>
          <a:prstGeom prst="rect">
            <a:avLst/>
          </a:prstGeom>
        </p:spPr>
      </p:pic>
    </p:spTree>
    <p:extLst>
      <p:ext uri="{BB962C8B-B14F-4D97-AF65-F5344CB8AC3E}">
        <p14:creationId xmlns:p14="http://schemas.microsoft.com/office/powerpoint/2010/main" val="19634176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13511" y="3150973"/>
            <a:ext cx="564578" cy="871970"/>
          </a:xfrm>
          <a:prstGeom prst="rect">
            <a:avLst/>
          </a:prstGeom>
          <a:noFill/>
        </p:spPr>
        <p:txBody>
          <a:bodyPr wrap="none" rtlCol="0">
            <a:spAutoFit/>
          </a:bodyPr>
          <a:lstStyle/>
          <a:p>
            <a:r>
              <a:rPr lang="en-US" dirty="0" smtClean="0">
                <a:latin typeface="Zapfino" charset="0"/>
                <a:ea typeface="Zapfino" charset="0"/>
                <a:cs typeface="Zapfino" charset="0"/>
              </a:rPr>
              <a:t>fin</a:t>
            </a:r>
            <a:endParaRPr lang="en-US" dirty="0">
              <a:latin typeface="Zapfino" charset="0"/>
              <a:ea typeface="Zapfino" charset="0"/>
              <a:cs typeface="Zapfino" charset="0"/>
            </a:endParaRPr>
          </a:p>
        </p:txBody>
      </p:sp>
    </p:spTree>
    <p:extLst>
      <p:ext uri="{BB962C8B-B14F-4D97-AF65-F5344CB8AC3E}">
        <p14:creationId xmlns:p14="http://schemas.microsoft.com/office/powerpoint/2010/main" val="15825164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Awesome Collaborators</a:t>
            </a:r>
            <a:endParaRPr lang="en-US" dirty="0"/>
          </a:p>
        </p:txBody>
      </p:sp>
      <p:pic>
        <p:nvPicPr>
          <p:cNvPr id="4" name="Picture 3"/>
          <p:cNvPicPr>
            <a:picLocks noChangeAspect="1"/>
          </p:cNvPicPr>
          <p:nvPr/>
        </p:nvPicPr>
        <p:blipFill>
          <a:blip r:embed="rId2"/>
          <a:stretch>
            <a:fillRect/>
          </a:stretch>
        </p:blipFill>
        <p:spPr>
          <a:xfrm>
            <a:off x="628650" y="1159084"/>
            <a:ext cx="1754238" cy="2363943"/>
          </a:xfrm>
          <a:prstGeom prst="rect">
            <a:avLst/>
          </a:prstGeom>
        </p:spPr>
      </p:pic>
      <p:pic>
        <p:nvPicPr>
          <p:cNvPr id="5" name="Picture 4"/>
          <p:cNvPicPr>
            <a:picLocks noChangeAspect="1"/>
          </p:cNvPicPr>
          <p:nvPr/>
        </p:nvPicPr>
        <p:blipFill>
          <a:blip r:embed="rId3"/>
          <a:stretch>
            <a:fillRect/>
          </a:stretch>
        </p:blipFill>
        <p:spPr>
          <a:xfrm>
            <a:off x="6859995" y="1045445"/>
            <a:ext cx="1548807" cy="2029664"/>
          </a:xfrm>
          <a:prstGeom prst="rect">
            <a:avLst/>
          </a:prstGeom>
        </p:spPr>
      </p:pic>
      <p:pic>
        <p:nvPicPr>
          <p:cNvPr id="6" name="Picture 5"/>
          <p:cNvPicPr>
            <a:picLocks noChangeAspect="1"/>
          </p:cNvPicPr>
          <p:nvPr/>
        </p:nvPicPr>
        <p:blipFill>
          <a:blip r:embed="rId4"/>
          <a:stretch>
            <a:fillRect/>
          </a:stretch>
        </p:blipFill>
        <p:spPr>
          <a:xfrm>
            <a:off x="2811787" y="884264"/>
            <a:ext cx="1953898" cy="2941823"/>
          </a:xfrm>
          <a:prstGeom prst="rect">
            <a:avLst/>
          </a:prstGeom>
        </p:spPr>
      </p:pic>
      <p:pic>
        <p:nvPicPr>
          <p:cNvPr id="7" name="Picture 6"/>
          <p:cNvPicPr>
            <a:picLocks noChangeAspect="1"/>
          </p:cNvPicPr>
          <p:nvPr/>
        </p:nvPicPr>
        <p:blipFill>
          <a:blip r:embed="rId5"/>
          <a:stretch>
            <a:fillRect/>
          </a:stretch>
        </p:blipFill>
        <p:spPr>
          <a:xfrm>
            <a:off x="1323069" y="3180243"/>
            <a:ext cx="2170664" cy="2170664"/>
          </a:xfrm>
          <a:prstGeom prst="rect">
            <a:avLst/>
          </a:prstGeom>
        </p:spPr>
      </p:pic>
      <p:pic>
        <p:nvPicPr>
          <p:cNvPr id="8" name="Picture 7"/>
          <p:cNvPicPr>
            <a:picLocks noChangeAspect="1"/>
          </p:cNvPicPr>
          <p:nvPr/>
        </p:nvPicPr>
        <p:blipFill>
          <a:blip r:embed="rId6"/>
          <a:stretch>
            <a:fillRect/>
          </a:stretch>
        </p:blipFill>
        <p:spPr>
          <a:xfrm>
            <a:off x="6961773" y="3268445"/>
            <a:ext cx="1655355" cy="2207140"/>
          </a:xfrm>
          <a:prstGeom prst="rect">
            <a:avLst/>
          </a:prstGeom>
        </p:spPr>
      </p:pic>
      <p:pic>
        <p:nvPicPr>
          <p:cNvPr id="9" name="Picture 8"/>
          <p:cNvPicPr>
            <a:picLocks noChangeAspect="1"/>
          </p:cNvPicPr>
          <p:nvPr/>
        </p:nvPicPr>
        <p:blipFill>
          <a:blip r:embed="rId7"/>
          <a:stretch>
            <a:fillRect/>
          </a:stretch>
        </p:blipFill>
        <p:spPr>
          <a:xfrm>
            <a:off x="192216" y="4626843"/>
            <a:ext cx="1933146" cy="1933146"/>
          </a:xfrm>
          <a:prstGeom prst="rect">
            <a:avLst/>
          </a:prstGeom>
        </p:spPr>
      </p:pic>
      <p:pic>
        <p:nvPicPr>
          <p:cNvPr id="11" name="Picture 10"/>
          <p:cNvPicPr>
            <a:picLocks noChangeAspect="1"/>
          </p:cNvPicPr>
          <p:nvPr/>
        </p:nvPicPr>
        <p:blipFill>
          <a:blip r:embed="rId8"/>
          <a:stretch>
            <a:fillRect/>
          </a:stretch>
        </p:blipFill>
        <p:spPr>
          <a:xfrm>
            <a:off x="6076092" y="4932943"/>
            <a:ext cx="1505336" cy="1505336"/>
          </a:xfrm>
          <a:prstGeom prst="rect">
            <a:avLst/>
          </a:prstGeom>
        </p:spPr>
      </p:pic>
      <p:pic>
        <p:nvPicPr>
          <p:cNvPr id="12" name="Picture 11"/>
          <p:cNvPicPr>
            <a:picLocks noChangeAspect="1"/>
          </p:cNvPicPr>
          <p:nvPr/>
        </p:nvPicPr>
        <p:blipFill>
          <a:blip r:embed="rId9"/>
          <a:stretch>
            <a:fillRect/>
          </a:stretch>
        </p:blipFill>
        <p:spPr>
          <a:xfrm>
            <a:off x="5067683" y="1281802"/>
            <a:ext cx="1556951" cy="1556951"/>
          </a:xfrm>
          <a:prstGeom prst="rect">
            <a:avLst/>
          </a:prstGeom>
        </p:spPr>
      </p:pic>
      <p:pic>
        <p:nvPicPr>
          <p:cNvPr id="13" name="Picture 12"/>
          <p:cNvPicPr>
            <a:picLocks noChangeAspect="1"/>
          </p:cNvPicPr>
          <p:nvPr/>
        </p:nvPicPr>
        <p:blipFill>
          <a:blip r:embed="rId10"/>
          <a:stretch>
            <a:fillRect/>
          </a:stretch>
        </p:blipFill>
        <p:spPr>
          <a:xfrm>
            <a:off x="2514886" y="4781754"/>
            <a:ext cx="1672968" cy="1672968"/>
          </a:xfrm>
          <a:prstGeom prst="rect">
            <a:avLst/>
          </a:prstGeom>
        </p:spPr>
      </p:pic>
      <p:pic>
        <p:nvPicPr>
          <p:cNvPr id="14" name="Picture 13"/>
          <p:cNvPicPr>
            <a:picLocks noChangeAspect="1"/>
          </p:cNvPicPr>
          <p:nvPr/>
        </p:nvPicPr>
        <p:blipFill>
          <a:blip r:embed="rId11"/>
          <a:stretch>
            <a:fillRect/>
          </a:stretch>
        </p:blipFill>
        <p:spPr>
          <a:xfrm>
            <a:off x="5290132" y="3009965"/>
            <a:ext cx="1809567" cy="1809567"/>
          </a:xfrm>
          <a:prstGeom prst="rect">
            <a:avLst/>
          </a:prstGeom>
        </p:spPr>
      </p:pic>
      <p:pic>
        <p:nvPicPr>
          <p:cNvPr id="15" name="Picture 14"/>
          <p:cNvPicPr>
            <a:picLocks noChangeAspect="1"/>
          </p:cNvPicPr>
          <p:nvPr/>
        </p:nvPicPr>
        <p:blipFill>
          <a:blip r:embed="rId12"/>
          <a:stretch>
            <a:fillRect/>
          </a:stretch>
        </p:blipFill>
        <p:spPr>
          <a:xfrm>
            <a:off x="4018180" y="3523465"/>
            <a:ext cx="1082665" cy="1346598"/>
          </a:xfrm>
          <a:prstGeom prst="rect">
            <a:avLst/>
          </a:prstGeom>
        </p:spPr>
      </p:pic>
      <p:pic>
        <p:nvPicPr>
          <p:cNvPr id="16" name="Picture 15"/>
          <p:cNvPicPr>
            <a:picLocks noChangeAspect="1"/>
          </p:cNvPicPr>
          <p:nvPr/>
        </p:nvPicPr>
        <p:blipFill>
          <a:blip r:embed="rId13"/>
          <a:stretch>
            <a:fillRect/>
          </a:stretch>
        </p:blipFill>
        <p:spPr>
          <a:xfrm>
            <a:off x="4861233" y="2906916"/>
            <a:ext cx="896346" cy="1057012"/>
          </a:xfrm>
          <a:prstGeom prst="rect">
            <a:avLst/>
          </a:prstGeom>
        </p:spPr>
      </p:pic>
      <p:pic>
        <p:nvPicPr>
          <p:cNvPr id="10" name="Picture 9"/>
          <p:cNvPicPr>
            <a:picLocks noChangeAspect="1"/>
          </p:cNvPicPr>
          <p:nvPr/>
        </p:nvPicPr>
        <p:blipFill>
          <a:blip r:embed="rId14"/>
          <a:stretch>
            <a:fillRect/>
          </a:stretch>
        </p:blipFill>
        <p:spPr>
          <a:xfrm>
            <a:off x="4295146" y="4626843"/>
            <a:ext cx="1673654" cy="1673654"/>
          </a:xfrm>
          <a:prstGeom prst="rect">
            <a:avLst/>
          </a:prstGeom>
        </p:spPr>
      </p:pic>
    </p:spTree>
    <p:extLst>
      <p:ext uri="{BB962C8B-B14F-4D97-AF65-F5344CB8AC3E}">
        <p14:creationId xmlns:p14="http://schemas.microsoft.com/office/powerpoint/2010/main" val="192733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a:t>
            </a:r>
            <a:r>
              <a:rPr lang="en-US" dirty="0" err="1" smtClean="0"/>
              <a:t>Submatching</a:t>
            </a:r>
            <a:r>
              <a:rPr lang="en-US" dirty="0" smtClean="0"/>
              <a:t> Demo</a:t>
            </a:r>
            <a:endParaRPr lang="en-US" dirty="0"/>
          </a:p>
        </p:txBody>
      </p:sp>
      <p:sp>
        <p:nvSpPr>
          <p:cNvPr id="3" name="Content Placeholder 2"/>
          <p:cNvSpPr>
            <a:spLocks noGrp="1"/>
          </p:cNvSpPr>
          <p:nvPr>
            <p:ph idx="1"/>
          </p:nvPr>
        </p:nvSpPr>
        <p:spPr>
          <a:xfrm>
            <a:off x="457200" y="1206246"/>
            <a:ext cx="8229600" cy="5651754"/>
          </a:xfrm>
        </p:spPr>
        <p:txBody>
          <a:bodyPr>
            <a:normAutofit lnSpcReduction="10000"/>
          </a:bodyPr>
          <a:lstStyle/>
          <a:p>
            <a:pPr marL="0" indent="0">
              <a:buNone/>
            </a:pPr>
            <a:r>
              <a:rPr lang="en-US" sz="2400" dirty="0" smtClean="0"/>
              <a:t>Extract the parts of a </a:t>
            </a:r>
            <a:r>
              <a:rPr lang="en-US" sz="2400" dirty="0" err="1" smtClean="0"/>
              <a:t>filepath</a:t>
            </a:r>
            <a:r>
              <a:rPr lang="en-US" sz="2400" dirty="0" smtClean="0"/>
              <a:t> </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dth</a:t>
            </a:r>
            <a:r>
              <a:rPr lang="en-US" sz="2400" dirty="0">
                <a:latin typeface="Consolas" charset="0"/>
                <a:ea typeface="Consolas" charset="0"/>
                <a:cs typeface="Consolas" charset="0"/>
              </a:rPr>
              <a:t>/popl17/</a:t>
            </a:r>
            <a:r>
              <a:rPr lang="en-US" sz="2400" dirty="0" err="1">
                <a:latin typeface="Consolas" charset="0"/>
                <a:ea typeface="Consolas" charset="0"/>
                <a:cs typeface="Consolas" charset="0"/>
              </a:rPr>
              <a:t>Regexp.hs</a:t>
            </a:r>
            <a:r>
              <a:rPr lang="en-US" sz="2400" dirty="0" smtClean="0">
                <a:latin typeface="Consolas" charset="0"/>
                <a:ea typeface="Consolas" charset="0"/>
                <a:cs typeface="Consolas" charset="0"/>
              </a:rPr>
              <a:t>"</a:t>
            </a:r>
            <a:endParaRPr lang="en-US" sz="1800" dirty="0"/>
          </a:p>
          <a:p>
            <a:endParaRPr lang="en-US" sz="1800" dirty="0" smtClean="0"/>
          </a:p>
          <a:p>
            <a:pPr marL="0" indent="0">
              <a:buNone/>
            </a:pPr>
            <a:endParaRPr lang="en-US" sz="1800" dirty="0" smtClean="0">
              <a:latin typeface="Consolas" charset="0"/>
              <a:ea typeface="Consolas" charset="0"/>
              <a:cs typeface="Consolas" charset="0"/>
            </a:endParaRPr>
          </a:p>
          <a:p>
            <a:pPr marL="0" indent="0">
              <a:buNone/>
            </a:pPr>
            <a:r>
              <a:rPr lang="en-US" sz="2400" dirty="0" smtClean="0">
                <a:latin typeface="Consolas" charset="0"/>
                <a:ea typeface="Consolas" charset="0"/>
                <a:cs typeface="Consolas" charset="0"/>
              </a:rPr>
              <a:t>&gt; match path "</a:t>
            </a:r>
            <a:r>
              <a:rPr lang="en-US" sz="2400" dirty="0" err="1" smtClean="0">
                <a:latin typeface="Consolas" charset="0"/>
                <a:ea typeface="Consolas" charset="0"/>
                <a:cs typeface="Consolas" charset="0"/>
              </a:rPr>
              <a:t>dth</a:t>
            </a:r>
            <a:r>
              <a:rPr lang="en-US" sz="2400" dirty="0" smtClean="0">
                <a:latin typeface="Consolas" charset="0"/>
                <a:ea typeface="Consolas" charset="0"/>
                <a:cs typeface="Consolas" charset="0"/>
              </a:rPr>
              <a:t>/popl17/</a:t>
            </a:r>
            <a:r>
              <a:rPr lang="en-US" sz="2400" dirty="0" err="1" smtClean="0">
                <a:latin typeface="Consolas" charset="0"/>
                <a:ea typeface="Consolas" charset="0"/>
                <a:cs typeface="Consolas" charset="0"/>
              </a:rPr>
              <a:t>Regexp.hs</a:t>
            </a:r>
            <a:r>
              <a:rPr lang="en-US" sz="2400" dirty="0" smtClean="0">
                <a:latin typeface="Consolas" charset="0"/>
                <a:ea typeface="Consolas" charset="0"/>
                <a:cs typeface="Consolas" charset="0"/>
              </a:rPr>
              <a:t>"</a:t>
            </a:r>
          </a:p>
          <a:p>
            <a:pPr marL="0" indent="0">
              <a:buNone/>
            </a:pPr>
            <a:r>
              <a:rPr lang="en-US" sz="2400" dirty="0" smtClean="0">
                <a:latin typeface="Consolas" charset="0"/>
                <a:ea typeface="Consolas" charset="0"/>
                <a:cs typeface="Consolas" charset="0"/>
              </a:rPr>
              <a:t>Just {b</a:t>
            </a:r>
            <a:r>
              <a:rPr lang="en-US" sz="2400" dirty="0">
                <a:latin typeface="Consolas" charset="0"/>
                <a:ea typeface="Consolas" charset="0"/>
                <a:cs typeface="Consolas" charset="0"/>
              </a:rPr>
              <a:t>="</a:t>
            </a:r>
            <a:r>
              <a:rPr lang="en-US" sz="2400" dirty="0" err="1">
                <a:latin typeface="Consolas" charset="0"/>
                <a:ea typeface="Consolas" charset="0"/>
                <a:cs typeface="Consolas" charset="0"/>
              </a:rPr>
              <a:t>Regexp</a:t>
            </a:r>
            <a:r>
              <a:rPr lang="en-US" sz="2400" dirty="0">
                <a:latin typeface="Consolas" charset="0"/>
                <a:ea typeface="Consolas" charset="0"/>
                <a:cs typeface="Consolas" charset="0"/>
              </a:rPr>
              <a:t>", d=["dth","popl17"], e=Just ".</a:t>
            </a:r>
            <a:r>
              <a:rPr lang="en-US" sz="2400" dirty="0" err="1">
                <a:latin typeface="Consolas" charset="0"/>
                <a:ea typeface="Consolas" charset="0"/>
                <a:cs typeface="Consolas" charset="0"/>
              </a:rPr>
              <a:t>hs</a:t>
            </a:r>
            <a:r>
              <a:rPr lang="en-US" sz="2400" dirty="0" smtClean="0">
                <a:latin typeface="Consolas" charset="0"/>
                <a:ea typeface="Consolas" charset="0"/>
                <a:cs typeface="Consolas" charset="0"/>
              </a:rPr>
              <a:t>"}</a:t>
            </a:r>
          </a:p>
          <a:p>
            <a:pPr marL="0" indent="0">
              <a:buNone/>
            </a:pPr>
            <a:r>
              <a:rPr lang="en-US" sz="2400" dirty="0" smtClean="0">
                <a:latin typeface="Consolas" charset="0"/>
                <a:ea typeface="Consolas" charset="0"/>
                <a:cs typeface="Consolas" charset="0"/>
              </a:rPr>
              <a:t>&gt; d = </a:t>
            </a:r>
            <a:r>
              <a:rPr lang="en-US" sz="2400" dirty="0" err="1" smtClean="0">
                <a:latin typeface="Consolas" charset="0"/>
                <a:ea typeface="Consolas" charset="0"/>
                <a:cs typeface="Consolas" charset="0"/>
              </a:rPr>
              <a:t>fromJust</a:t>
            </a:r>
            <a:r>
              <a:rPr lang="en-US" sz="2400" dirty="0" smtClean="0">
                <a:latin typeface="Consolas" charset="0"/>
                <a:ea typeface="Consolas" charset="0"/>
                <a:cs typeface="Consolas" charset="0"/>
              </a:rPr>
              <a:t> it</a:t>
            </a:r>
          </a:p>
          <a:p>
            <a:pPr marL="0" indent="0">
              <a:buNone/>
            </a:pPr>
            <a:r>
              <a:rPr lang="en-US" sz="2400" dirty="0" smtClean="0">
                <a:latin typeface="Consolas" charset="0"/>
                <a:ea typeface="Consolas" charset="0"/>
                <a:cs typeface="Consolas" charset="0"/>
              </a:rPr>
              <a:t>&gt; </a:t>
            </a:r>
            <a:r>
              <a:rPr lang="en-US" sz="2400" dirty="0">
                <a:latin typeface="Consolas" charset="0"/>
                <a:ea typeface="Consolas" charset="0"/>
                <a:cs typeface="Consolas" charset="0"/>
              </a:rPr>
              <a:t>get @"b" d</a:t>
            </a:r>
          </a:p>
          <a:p>
            <a:pPr marL="0" indent="0">
              <a:buNone/>
            </a:pPr>
            <a:r>
              <a:rPr lang="en-US" sz="2400" dirty="0">
                <a:latin typeface="Consolas" charset="0"/>
                <a:ea typeface="Consolas" charset="0"/>
                <a:cs typeface="Consolas" charset="0"/>
              </a:rPr>
              <a:t>"</a:t>
            </a:r>
            <a:r>
              <a:rPr lang="en-US" sz="2400" dirty="0" err="1">
                <a:latin typeface="Consolas" charset="0"/>
                <a:ea typeface="Consolas" charset="0"/>
                <a:cs typeface="Consolas" charset="0"/>
              </a:rPr>
              <a:t>Regexp</a:t>
            </a:r>
            <a:r>
              <a:rPr lang="en-US" sz="2400" dirty="0">
                <a:latin typeface="Consolas" charset="0"/>
                <a:ea typeface="Consolas" charset="0"/>
                <a:cs typeface="Consolas" charset="0"/>
              </a:rPr>
              <a:t>"</a:t>
            </a:r>
          </a:p>
          <a:p>
            <a:pPr marL="0" indent="0">
              <a:buNone/>
            </a:pPr>
            <a:r>
              <a:rPr lang="en-US" sz="2400" dirty="0" smtClean="0">
                <a:latin typeface="Consolas" charset="0"/>
                <a:ea typeface="Consolas" charset="0"/>
                <a:cs typeface="Consolas" charset="0"/>
              </a:rPr>
              <a:t>&gt; get @"a" d</a:t>
            </a:r>
          </a:p>
          <a:p>
            <a:pPr marL="0" indent="0">
              <a:buNone/>
            </a:pPr>
            <a:r>
              <a:rPr lang="en-US" sz="2400" dirty="0">
                <a:latin typeface="Consolas" charset="0"/>
                <a:ea typeface="Consolas" charset="0"/>
                <a:cs typeface="Consolas" charset="0"/>
              </a:rPr>
              <a:t>&lt;interactive&gt;:28:1: error:    </a:t>
            </a:r>
            <a:endParaRPr lang="en-US" sz="2400" dirty="0" smtClean="0">
              <a:latin typeface="Consolas" charset="0"/>
              <a:ea typeface="Consolas" charset="0"/>
              <a:cs typeface="Consolas" charset="0"/>
            </a:endParaRPr>
          </a:p>
          <a:p>
            <a:pPr marL="0" indent="0">
              <a:buNone/>
            </a:pP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 I couldn't find </a:t>
            </a:r>
            <a:r>
              <a:rPr lang="en-US" sz="2400" dirty="0" smtClean="0">
                <a:latin typeface="Consolas" charset="0"/>
                <a:ea typeface="Consolas" charset="0"/>
                <a:cs typeface="Consolas" charset="0"/>
              </a:rPr>
              <a:t>a group named 'a' in</a:t>
            </a:r>
          </a:p>
          <a:p>
            <a:pPr marL="0" indent="0">
              <a:buNone/>
            </a:pP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        {b</a:t>
            </a:r>
            <a:r>
              <a:rPr lang="en-US" sz="2400" dirty="0">
                <a:latin typeface="Consolas" charset="0"/>
                <a:ea typeface="Consolas" charset="0"/>
                <a:cs typeface="Consolas" charset="0"/>
              </a:rPr>
              <a:t>, d, </a:t>
            </a:r>
            <a:r>
              <a:rPr lang="en-US" sz="2400" dirty="0" smtClean="0">
                <a:latin typeface="Consolas" charset="0"/>
                <a:ea typeface="Consolas" charset="0"/>
                <a:cs typeface="Consolas" charset="0"/>
              </a:rPr>
              <a:t>e}</a:t>
            </a:r>
          </a:p>
        </p:txBody>
      </p:sp>
      <p:sp>
        <p:nvSpPr>
          <p:cNvPr id="19" name="TextBox 18"/>
          <p:cNvSpPr txBox="1"/>
          <p:nvPr/>
        </p:nvSpPr>
        <p:spPr>
          <a:xfrm>
            <a:off x="240525" y="1717909"/>
            <a:ext cx="8662949" cy="523220"/>
          </a:xfrm>
          <a:prstGeom prst="rect">
            <a:avLst/>
          </a:prstGeom>
          <a:noFill/>
        </p:spPr>
        <p:txBody>
          <a:bodyPr wrap="none" rtlCol="0">
            <a:spAutoFit/>
          </a:bodyPr>
          <a:lstStyle/>
          <a:p>
            <a:r>
              <a:rPr lang="en-US" sz="2800" dirty="0">
                <a:latin typeface="Consolas" charset="0"/>
                <a:ea typeface="Consolas" charset="0"/>
                <a:cs typeface="Consolas" charset="0"/>
              </a:rPr>
              <a:t>/?((?P&lt;d&gt;[^/]+)/)*(?P&lt;b&gt;[^/.]+)(?P&lt;e</a:t>
            </a:r>
            <a:r>
              <a:rPr lang="en-US" sz="2800" dirty="0" smtClean="0">
                <a:latin typeface="Consolas" charset="0"/>
                <a:ea typeface="Consolas" charset="0"/>
                <a:cs typeface="Consolas" charset="0"/>
              </a:rPr>
              <a:t>&gt;\..*)?</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94272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Type-level computation of named capture groups</a:t>
            </a:r>
            <a:endParaRPr lang="en-US" dirty="0"/>
          </a:p>
        </p:txBody>
      </p:sp>
    </p:spTree>
    <p:extLst>
      <p:ext uri="{BB962C8B-B14F-4D97-AF65-F5344CB8AC3E}">
        <p14:creationId xmlns:p14="http://schemas.microsoft.com/office/powerpoint/2010/main" val="70014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457200" y="1157108"/>
            <a:ext cx="8229599" cy="5272895"/>
          </a:xfrm>
          <a:ln/>
        </p:spPr>
        <p:style>
          <a:lnRef idx="2">
            <a:schemeClr val="accent1"/>
          </a:lnRef>
          <a:fillRef idx="1">
            <a:schemeClr val="lt1"/>
          </a:fillRef>
          <a:effectRef idx="0">
            <a:schemeClr val="accent1"/>
          </a:effectRef>
          <a:fontRef idx="minor">
            <a:schemeClr val="dk1"/>
          </a:fontRef>
        </p:style>
        <p:txBody>
          <a:bodyPr>
            <a:noAutofit/>
          </a:bodyPr>
          <a:lstStyle/>
          <a:p>
            <a:pPr>
              <a:spcBef>
                <a:spcPts val="200"/>
              </a:spcBef>
              <a:buNone/>
            </a:pPr>
            <a:r>
              <a:rPr lang="en-US" sz="2000" dirty="0" err="1" smtClean="0">
                <a:solidFill>
                  <a:schemeClr val="tx1"/>
                </a:solidFill>
                <a:latin typeface="Consolas"/>
                <a:ea typeface="Osaka"/>
                <a:cs typeface="Consolas"/>
              </a:rPr>
              <a:t>ghci</a:t>
            </a:r>
            <a:r>
              <a:rPr lang="en-US" sz="2000" dirty="0">
                <a:solidFill>
                  <a:schemeClr val="tx1"/>
                </a:solidFill>
                <a:latin typeface="Consolas"/>
                <a:ea typeface="Osaka"/>
                <a:cs typeface="Consolas"/>
              </a:rPr>
              <a:t>&gt; r1 = </a:t>
            </a:r>
            <a:r>
              <a:rPr lang="en-US" sz="2000" dirty="0" err="1">
                <a:solidFill>
                  <a:schemeClr val="tx1"/>
                </a:solidFill>
                <a:latin typeface="Consolas"/>
                <a:ea typeface="Osaka"/>
                <a:cs typeface="Consolas"/>
              </a:rPr>
              <a:t>rmark</a:t>
            </a:r>
            <a:r>
              <a:rPr lang="en-US" sz="2000" dirty="0">
                <a:solidFill>
                  <a:schemeClr val="tx1"/>
                </a:solidFill>
                <a:latin typeface="Consolas"/>
                <a:ea typeface="Osaka"/>
                <a:cs typeface="Consolas"/>
              </a:rPr>
              <a:t> @"a" </a:t>
            </a:r>
            <a:r>
              <a:rPr lang="en-US" sz="2000" dirty="0" err="1" smtClean="0">
                <a:solidFill>
                  <a:schemeClr val="tx1"/>
                </a:solidFill>
                <a:latin typeface="Consolas"/>
                <a:ea typeface="Osaka"/>
                <a:cs typeface="Consolas"/>
              </a:rPr>
              <a:t>rany</a:t>
            </a:r>
            <a:endParaRPr lang="en-US" sz="2000" dirty="0" smtClean="0">
              <a:solidFill>
                <a:schemeClr val="tx1"/>
              </a:solidFill>
              <a:latin typeface="Consolas"/>
              <a:ea typeface="Osaka"/>
              <a:cs typeface="Consolas"/>
            </a:endParaRP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 R '['("a", 'Once)]</a:t>
            </a:r>
            <a:endParaRPr lang="en-US" sz="2000" dirty="0" smtClean="0">
              <a:solidFill>
                <a:schemeClr val="tx1"/>
              </a:solidFill>
              <a:latin typeface="Consolas"/>
              <a:ea typeface="Osaka"/>
              <a:cs typeface="Consolas"/>
            </a:endParaRP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r2 </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rmark</a:t>
            </a:r>
            <a:r>
              <a:rPr lang="en-US" sz="2000" dirty="0">
                <a:solidFill>
                  <a:schemeClr val="tx1"/>
                </a:solidFill>
                <a:latin typeface="Consolas"/>
                <a:ea typeface="Osaka"/>
                <a:cs typeface="Consolas"/>
              </a:rPr>
              <a:t> @"b" </a:t>
            </a:r>
            <a:r>
              <a:rPr lang="en-US" sz="2000" dirty="0" err="1" smtClean="0">
                <a:solidFill>
                  <a:schemeClr val="tx1"/>
                </a:solidFill>
                <a:latin typeface="Consolas"/>
                <a:ea typeface="Osaka"/>
                <a:cs typeface="Consolas"/>
              </a:rPr>
              <a:t>rany</a:t>
            </a:r>
            <a:endParaRPr lang="en-US" sz="2000" dirty="0" smtClean="0">
              <a:solidFill>
                <a:schemeClr val="tx1"/>
              </a:solidFill>
              <a:latin typeface="Consolas"/>
              <a:ea typeface="Osaka"/>
              <a:cs typeface="Consolas"/>
            </a:endParaRP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r2</a:t>
            </a:r>
          </a:p>
          <a:p>
            <a:pPr>
              <a:spcBef>
                <a:spcPts val="200"/>
              </a:spcBef>
              <a:buNone/>
            </a:pPr>
            <a:r>
              <a:rPr lang="fr-FR" sz="2000" dirty="0" smtClean="0">
                <a:solidFill>
                  <a:schemeClr val="tx1"/>
                </a:solidFill>
                <a:latin typeface="Consolas"/>
                <a:ea typeface="Osaka"/>
                <a:cs typeface="Consolas"/>
              </a:rPr>
              <a:t>r2 </a:t>
            </a:r>
            <a:r>
              <a:rPr lang="fr-FR" sz="2000" dirty="0">
                <a:solidFill>
                  <a:schemeClr val="tx1"/>
                </a:solidFill>
                <a:latin typeface="Consolas"/>
                <a:ea typeface="Osaka"/>
                <a:cs typeface="Consolas"/>
              </a:rPr>
              <a:t>:: R </a:t>
            </a:r>
            <a:r>
              <a:rPr lang="fr-FR" sz="2000" dirty="0" smtClean="0">
                <a:solidFill>
                  <a:schemeClr val="tx1"/>
                </a:solidFill>
                <a:latin typeface="Consolas"/>
                <a:ea typeface="Osaka"/>
                <a:cs typeface="Consolas"/>
              </a:rPr>
              <a:t>'['("b", </a:t>
            </a:r>
            <a:r>
              <a:rPr lang="fr-FR" sz="2000" dirty="0">
                <a:solidFill>
                  <a:schemeClr val="tx1"/>
                </a:solidFill>
                <a:latin typeface="Consolas"/>
                <a:ea typeface="Osaka"/>
                <a:cs typeface="Consolas"/>
              </a:rPr>
              <a:t>'Once</a:t>
            </a:r>
            <a:r>
              <a:rPr lang="fr-FR" sz="2000" dirty="0" smtClean="0">
                <a:solidFill>
                  <a:schemeClr val="tx1"/>
                </a:solidFill>
                <a:latin typeface="Consolas"/>
                <a:ea typeface="Osaka"/>
                <a:cs typeface="Consolas"/>
              </a:rPr>
              <a:t>)]</a:t>
            </a: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a:t>
            </a:r>
            <a:r>
              <a:rPr lang="en-US" sz="2000" dirty="0">
                <a:solidFill>
                  <a:schemeClr val="tx1"/>
                </a:solidFill>
                <a:latin typeface="Consolas"/>
                <a:ea typeface="Osaka"/>
                <a:cs typeface="Consolas"/>
              </a:rPr>
              <a:t>:t r1 `</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r1</a:t>
            </a:r>
          </a:p>
          <a:p>
            <a:pPr>
              <a:spcBef>
                <a:spcPts val="200"/>
              </a:spcBef>
              <a:buNone/>
            </a:pPr>
            <a:r>
              <a:rPr lang="en-US" sz="2000" dirty="0" smtClean="0">
                <a:solidFill>
                  <a:schemeClr val="tx1"/>
                </a:solidFill>
                <a:latin typeface="Consolas"/>
                <a:ea typeface="Osaka"/>
                <a:cs typeface="Consolas"/>
              </a:rPr>
              <a:t>r1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r1 :: R '['("a", 'Many</a:t>
            </a:r>
            <a:r>
              <a:rPr lang="en-US" sz="2000" dirty="0" smtClean="0">
                <a:solidFill>
                  <a:schemeClr val="tx1"/>
                </a:solidFill>
                <a:latin typeface="Consolas"/>
                <a:ea typeface="Osaka"/>
                <a:cs typeface="Consolas"/>
              </a:rPr>
              <a:t>)]</a:t>
            </a: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:t r1 `</a:t>
            </a:r>
            <a:r>
              <a:rPr lang="en-US" sz="2000" dirty="0" err="1" smtClean="0">
                <a:solidFill>
                  <a:schemeClr val="tx1"/>
                </a:solidFill>
                <a:latin typeface="Consolas"/>
                <a:ea typeface="Osaka"/>
                <a:cs typeface="Consolas"/>
              </a:rPr>
              <a:t>rseq</a:t>
            </a:r>
            <a:r>
              <a:rPr lang="en-US" sz="2000" dirty="0" smtClean="0">
                <a:solidFill>
                  <a:schemeClr val="tx1"/>
                </a:solidFill>
                <a:latin typeface="Consolas"/>
                <a:ea typeface="Osaka"/>
                <a:cs typeface="Consolas"/>
              </a:rPr>
              <a:t>` r2</a:t>
            </a:r>
          </a:p>
          <a:p>
            <a:pPr>
              <a:spcBef>
                <a:spcPts val="200"/>
              </a:spcBef>
              <a:buNone/>
            </a:pPr>
            <a:r>
              <a:rPr lang="it-IT" sz="2000" dirty="0" smtClean="0">
                <a:solidFill>
                  <a:schemeClr val="tx1"/>
                </a:solidFill>
                <a:latin typeface="Consolas"/>
                <a:ea typeface="Osaka"/>
                <a:cs typeface="Consolas"/>
              </a:rPr>
              <a:t>r1 </a:t>
            </a:r>
            <a:r>
              <a:rPr lang="it-IT" sz="2000" dirty="0">
                <a:solidFill>
                  <a:schemeClr val="tx1"/>
                </a:solidFill>
                <a:latin typeface="Consolas"/>
                <a:ea typeface="Osaka"/>
                <a:cs typeface="Consolas"/>
              </a:rPr>
              <a:t>`</a:t>
            </a:r>
            <a:r>
              <a:rPr lang="it-IT" sz="2000" dirty="0" err="1" smtClean="0">
                <a:solidFill>
                  <a:schemeClr val="tx1"/>
                </a:solidFill>
                <a:latin typeface="Consolas"/>
                <a:ea typeface="Osaka"/>
                <a:cs typeface="Consolas"/>
              </a:rPr>
              <a:t>rseq</a:t>
            </a:r>
            <a:r>
              <a:rPr lang="it-IT" sz="2000" dirty="0">
                <a:solidFill>
                  <a:schemeClr val="tx1"/>
                </a:solidFill>
                <a:latin typeface="Consolas"/>
                <a:ea typeface="Osaka"/>
                <a:cs typeface="Consolas"/>
              </a:rPr>
              <a:t>` r2 :: </a:t>
            </a:r>
            <a:r>
              <a:rPr lang="it-IT" sz="2000" dirty="0" err="1">
                <a:solidFill>
                  <a:schemeClr val="tx1"/>
                </a:solidFill>
                <a:latin typeface="Consolas"/>
                <a:ea typeface="Osaka"/>
                <a:cs typeface="Consolas"/>
              </a:rPr>
              <a:t>R</a:t>
            </a:r>
            <a:r>
              <a:rPr lang="it-IT" sz="2000" dirty="0">
                <a:solidFill>
                  <a:schemeClr val="tx1"/>
                </a:solidFill>
                <a:latin typeface="Consolas"/>
                <a:ea typeface="Osaka"/>
                <a:cs typeface="Consolas"/>
              </a:rPr>
              <a:t> '['("a", 'Once), '("b", 'Once</a:t>
            </a:r>
            <a:r>
              <a:rPr lang="it-IT"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r1 `</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a:t>
            </a:r>
            <a:r>
              <a:rPr lang="fr-FR" sz="2000" dirty="0" err="1">
                <a:solidFill>
                  <a:schemeClr val="tx1"/>
                </a:solidFill>
                <a:latin typeface="Consolas"/>
                <a:ea typeface="Osaka"/>
                <a:cs typeface="Consolas"/>
              </a:rPr>
              <a:t>ralt</a:t>
            </a:r>
            <a:r>
              <a:rPr lang="fr-FR" sz="2000" dirty="0" smtClean="0">
                <a:solidFill>
                  <a:schemeClr val="tx1"/>
                </a:solidFill>
                <a:latin typeface="Consolas"/>
                <a:ea typeface="Osaka"/>
                <a:cs typeface="Consolas"/>
              </a:rPr>
              <a:t>` </a:t>
            </a:r>
            <a:r>
              <a:rPr lang="fr-FR" sz="2000" dirty="0">
                <a:solidFill>
                  <a:schemeClr val="tx1"/>
                </a:solidFill>
                <a:latin typeface="Consolas"/>
                <a:ea typeface="Osaka"/>
                <a:cs typeface="Consolas"/>
              </a:rPr>
              <a:t>r1 :: R '['("a", 'Once</a:t>
            </a:r>
            <a:r>
              <a:rPr lang="fr-FR"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r1 `</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r2</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r2 :: R '['("a", '</a:t>
            </a:r>
            <a:r>
              <a:rPr lang="fr-FR" sz="2000" dirty="0" err="1">
                <a:solidFill>
                  <a:schemeClr val="tx1"/>
                </a:solidFill>
                <a:latin typeface="Consolas"/>
                <a:ea typeface="Osaka"/>
                <a:cs typeface="Consolas"/>
              </a:rPr>
              <a:t>Opt</a:t>
            </a:r>
            <a:r>
              <a:rPr lang="fr-FR" sz="2000" dirty="0">
                <a:solidFill>
                  <a:schemeClr val="tx1"/>
                </a:solidFill>
                <a:latin typeface="Consolas"/>
                <a:ea typeface="Osaka"/>
                <a:cs typeface="Consolas"/>
              </a:rPr>
              <a:t>), '("b", '</a:t>
            </a:r>
            <a:r>
              <a:rPr lang="fr-FR" sz="2000" dirty="0" err="1">
                <a:solidFill>
                  <a:schemeClr val="tx1"/>
                </a:solidFill>
                <a:latin typeface="Consolas"/>
                <a:ea typeface="Osaka"/>
                <a:cs typeface="Consolas"/>
              </a:rPr>
              <a:t>Opt</a:t>
            </a:r>
            <a:r>
              <a:rPr lang="fr-FR"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err="1">
                <a:solidFill>
                  <a:schemeClr val="tx1"/>
                </a:solidFill>
                <a:latin typeface="Consolas"/>
                <a:ea typeface="Osaka"/>
                <a:cs typeface="Consolas"/>
              </a:rPr>
              <a:t>rstar</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err="1" smtClean="0">
                <a:solidFill>
                  <a:schemeClr val="tx1"/>
                </a:solidFill>
                <a:latin typeface="Consolas"/>
                <a:ea typeface="Osaka"/>
                <a:cs typeface="Consolas"/>
              </a:rPr>
              <a:t>rstar</a:t>
            </a:r>
            <a:r>
              <a:rPr lang="fr-FR" sz="2000" dirty="0" smtClean="0">
                <a:solidFill>
                  <a:schemeClr val="tx1"/>
                </a:solidFill>
                <a:latin typeface="Consolas"/>
                <a:ea typeface="Osaka"/>
                <a:cs typeface="Consolas"/>
              </a:rPr>
              <a:t> </a:t>
            </a:r>
            <a:r>
              <a:rPr lang="fr-FR" sz="2000" dirty="0">
                <a:solidFill>
                  <a:schemeClr val="tx1"/>
                </a:solidFill>
                <a:latin typeface="Consolas"/>
                <a:ea typeface="Osaka"/>
                <a:cs typeface="Consolas"/>
              </a:rPr>
              <a:t>r1 :: R '['("a", '</a:t>
            </a:r>
            <a:r>
              <a:rPr lang="fr-FR" sz="2000" dirty="0" err="1">
                <a:solidFill>
                  <a:schemeClr val="tx1"/>
                </a:solidFill>
                <a:latin typeface="Consolas"/>
                <a:ea typeface="Osaka"/>
                <a:cs typeface="Consolas"/>
              </a:rPr>
              <a:t>Many</a:t>
            </a:r>
            <a:r>
              <a:rPr lang="fr-FR" sz="2000" dirty="0">
                <a:solidFill>
                  <a:schemeClr val="tx1"/>
                </a:solidFill>
                <a:latin typeface="Consolas"/>
                <a:ea typeface="Osaka"/>
                <a:cs typeface="Consolas"/>
              </a:rPr>
              <a:t>)]</a:t>
            </a:r>
            <a:endParaRPr lang="en-US" sz="2000" dirty="0" smtClean="0">
              <a:solidFill>
                <a:schemeClr val="tx1"/>
              </a:solidFill>
              <a:latin typeface="Consolas"/>
              <a:ea typeface="Osaka"/>
              <a:cs typeface="Consolas"/>
            </a:endParaRPr>
          </a:p>
        </p:txBody>
      </p:sp>
    </p:spTree>
    <p:extLst>
      <p:ext uri="{BB962C8B-B14F-4D97-AF65-F5344CB8AC3E}">
        <p14:creationId xmlns:p14="http://schemas.microsoft.com/office/powerpoint/2010/main" val="58987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i="1" dirty="0" smtClean="0">
                <a:solidFill>
                  <a:schemeClr val="accent4"/>
                </a:solidFill>
              </a:rPr>
              <a:t>"What have you done to Haskell?" </a:t>
            </a:r>
            <a:r>
              <a:rPr lang="en-US" dirty="0" smtClean="0"/>
              <a:t/>
            </a:r>
            <a:br>
              <a:rPr lang="en-US" dirty="0" smtClean="0"/>
            </a:br>
            <a:r>
              <a:rPr lang="en-US" dirty="0" smtClean="0"/>
              <a:t>Showcase ~10 years of language extensions that conspire to make GHC "dependently-typed</a:t>
            </a:r>
            <a:r>
              <a:rPr lang="en-US" dirty="0"/>
              <a:t>"</a:t>
            </a:r>
            <a:endParaRPr lang="en-US" dirty="0" smtClean="0"/>
          </a:p>
          <a:p>
            <a:endParaRPr lang="en-US" dirty="0" smtClean="0"/>
          </a:p>
          <a:p>
            <a:pPr marL="0" indent="0">
              <a:buNone/>
            </a:pPr>
            <a:r>
              <a:rPr lang="en-US" i="1" dirty="0" smtClean="0">
                <a:solidFill>
                  <a:schemeClr val="accent4"/>
                </a:solidFill>
              </a:rPr>
              <a:t>"If you are interested in dependent types, why Haskell?" </a:t>
            </a:r>
            <a:r>
              <a:rPr lang="en-US" dirty="0" smtClean="0"/>
              <a:t/>
            </a:r>
            <a:br>
              <a:rPr lang="en-US" dirty="0" smtClean="0"/>
            </a:br>
            <a:r>
              <a:rPr lang="en-US" dirty="0" smtClean="0"/>
              <a:t>Demonstrate the benefits of studying dependent types in the context of the Haskell ecosystem</a:t>
            </a:r>
            <a:br>
              <a:rPr lang="en-US" dirty="0" smtClean="0"/>
            </a:br>
            <a:r>
              <a:rPr lang="en-US" dirty="0" smtClean="0"/>
              <a:t>(Haskell-specific features, different design space, industrial-strength compiler, ready-made user base, awesome collaborators)</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7713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TemplateHaskell</a:t>
            </a:r>
            <a:r>
              <a:rPr lang="en-US" dirty="0" smtClean="0"/>
              <a:t> to promote type functions</a:t>
            </a:r>
            <a:endParaRPr lang="en-US" dirty="0"/>
          </a:p>
        </p:txBody>
      </p:sp>
      <p:sp>
        <p:nvSpPr>
          <p:cNvPr id="3" name="Content Placeholder 2"/>
          <p:cNvSpPr>
            <a:spLocks noGrp="1"/>
          </p:cNvSpPr>
          <p:nvPr>
            <p:ph idx="1"/>
          </p:nvPr>
        </p:nvSpPr>
        <p:spPr>
          <a:xfrm>
            <a:off x="457200" y="1157108"/>
            <a:ext cx="8229599" cy="5272895"/>
          </a:xfrm>
          <a:ln>
            <a:solidFill>
              <a:schemeClr val="accent1"/>
            </a:solidFill>
          </a:ln>
        </p:spPr>
        <p:style>
          <a:lnRef idx="2">
            <a:schemeClr val="accent6"/>
          </a:lnRef>
          <a:fillRef idx="1">
            <a:schemeClr val="lt1"/>
          </a:fillRef>
          <a:effectRef idx="0">
            <a:schemeClr val="accent6"/>
          </a:effectRef>
          <a:fontRef idx="minor">
            <a:schemeClr val="dk1"/>
          </a:fontRef>
        </p:style>
        <p:txBody>
          <a:bodyPr tIns="91440" bIns="91440">
            <a:noAutofit/>
          </a:bodyPr>
          <a:lstStyle/>
          <a:p>
            <a:pPr>
              <a:buNone/>
            </a:pPr>
            <a:r>
              <a:rPr lang="en-US" sz="2000" dirty="0">
                <a:solidFill>
                  <a:schemeClr val="tx1"/>
                </a:solidFill>
                <a:latin typeface="Consolas"/>
                <a:ea typeface="Osaka"/>
                <a:cs typeface="Consolas"/>
              </a:rPr>
              <a:t>$(singletons [d</a:t>
            </a:r>
            <a:r>
              <a:rPr lang="en-US" sz="2000" dirty="0" smtClean="0">
                <a:solidFill>
                  <a:schemeClr val="tx1"/>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empty :: U</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empty = []</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one :: Symbol -&gt; U</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one s = [(</a:t>
            </a:r>
            <a:r>
              <a:rPr lang="en-US" sz="2000" dirty="0" err="1" smtClean="0">
                <a:solidFill>
                  <a:schemeClr val="tx1"/>
                </a:solidFill>
                <a:latin typeface="Consolas"/>
                <a:ea typeface="Osaka"/>
                <a:cs typeface="Consolas"/>
              </a:rPr>
              <a:t>s,Once</a:t>
            </a:r>
            <a:r>
              <a:rPr lang="en-US" sz="2000" dirty="0" smtClean="0">
                <a:solidFill>
                  <a:schemeClr val="tx1"/>
                </a:solidFill>
                <a:latin typeface="Consolas"/>
                <a:ea typeface="Osaka"/>
                <a:cs typeface="Consolas"/>
              </a:rPr>
              <a:t>)]</a:t>
            </a: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 U -&gt; U -&gt; U  </a:t>
            </a:r>
            <a:r>
              <a:rPr lang="en-US" sz="2000" dirty="0" smtClean="0">
                <a:solidFill>
                  <a:schemeClr val="tx1"/>
                </a:solidFill>
                <a:latin typeface="Consolas"/>
                <a:ea typeface="Osaka"/>
                <a:cs typeface="Consolas"/>
              </a:rPr>
              <a:t>  </a:t>
            </a: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m  [] = m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 m  = m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(e1</a:t>
            </a:r>
            <a:r>
              <a:rPr lang="en-US" sz="2000" dirty="0" smtClean="0">
                <a:solidFill>
                  <a:schemeClr val="tx1"/>
                </a:solidFill>
                <a:latin typeface="Consolas"/>
                <a:ea typeface="Osaka"/>
                <a:cs typeface="Consolas"/>
              </a:rPr>
              <a:t>@(n1,o1</a:t>
            </a:r>
            <a:r>
              <a:rPr lang="en-US" sz="2000" dirty="0">
                <a:solidFill>
                  <a:schemeClr val="tx1"/>
                </a:solidFill>
                <a:latin typeface="Consolas"/>
                <a:ea typeface="Osaka"/>
                <a:cs typeface="Consolas"/>
              </a:rPr>
              <a:t>):t1) (e2</a:t>
            </a:r>
            <a:r>
              <a:rPr lang="en-US" sz="2000" dirty="0" smtClean="0">
                <a:solidFill>
                  <a:schemeClr val="tx1"/>
                </a:solidFill>
                <a:latin typeface="Consolas"/>
                <a:ea typeface="Osaka"/>
                <a:cs typeface="Consolas"/>
              </a:rPr>
              <a:t>@(n2,o2</a:t>
            </a:r>
            <a:r>
              <a:rPr lang="en-US" sz="2000" dirty="0">
                <a:solidFill>
                  <a:schemeClr val="tx1"/>
                </a:solidFill>
                <a:latin typeface="Consolas"/>
                <a:ea typeface="Osaka"/>
                <a:cs typeface="Consolas"/>
              </a:rPr>
              <a:t>):t2) =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if n1 </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n2 </a:t>
            </a:r>
            <a:r>
              <a:rPr lang="en-US" sz="2000" dirty="0">
                <a:solidFill>
                  <a:schemeClr val="tx1"/>
                </a:solidFill>
                <a:latin typeface="Consolas"/>
                <a:ea typeface="Osaka"/>
                <a:cs typeface="Consolas"/>
              </a:rPr>
              <a:t>then </a:t>
            </a:r>
            <a:r>
              <a:rPr lang="en-US" sz="2000" dirty="0" smtClean="0">
                <a:solidFill>
                  <a:schemeClr val="tx1"/>
                </a:solidFill>
                <a:latin typeface="Consolas"/>
                <a:ea typeface="Osaka"/>
                <a:cs typeface="Consolas"/>
              </a:rPr>
              <a:t>(n1, Many</a:t>
            </a:r>
            <a:r>
              <a:rPr lang="en-US" sz="2000" dirty="0">
                <a:solidFill>
                  <a:schemeClr val="tx1"/>
                </a:solidFill>
                <a:latin typeface="Consolas"/>
                <a:ea typeface="Osaka"/>
                <a:cs typeface="Consolas"/>
              </a:rPr>
              <a:t>) : merge t1 t2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else </a:t>
            </a:r>
            <a:r>
              <a:rPr lang="en-US" sz="2000" dirty="0">
                <a:solidFill>
                  <a:schemeClr val="tx1"/>
                </a:solidFill>
                <a:latin typeface="Consolas"/>
                <a:ea typeface="Osaka"/>
                <a:cs typeface="Consolas"/>
              </a:rPr>
              <a:t>if </a:t>
            </a:r>
            <a:r>
              <a:rPr lang="en-US" sz="2000" dirty="0" smtClean="0">
                <a:solidFill>
                  <a:schemeClr val="tx1"/>
                </a:solidFill>
                <a:latin typeface="Consolas"/>
                <a:ea typeface="Osaka"/>
                <a:cs typeface="Consolas"/>
              </a:rPr>
              <a:t>n1 </a:t>
            </a:r>
            <a:r>
              <a:rPr lang="en-US" sz="2000" dirty="0">
                <a:solidFill>
                  <a:schemeClr val="tx1"/>
                </a:solidFill>
                <a:latin typeface="Consolas"/>
                <a:ea typeface="Osaka"/>
                <a:cs typeface="Consolas"/>
              </a:rPr>
              <a:t>&lt;= </a:t>
            </a:r>
            <a:r>
              <a:rPr lang="en-US" sz="2000" dirty="0" smtClean="0">
                <a:solidFill>
                  <a:schemeClr val="tx1"/>
                </a:solidFill>
                <a:latin typeface="Consolas"/>
                <a:ea typeface="Osaka"/>
                <a:cs typeface="Consolas"/>
              </a:rPr>
              <a:t>n2 </a:t>
            </a:r>
            <a:r>
              <a:rPr lang="en-US" sz="2000" dirty="0">
                <a:solidFill>
                  <a:schemeClr val="tx1"/>
                </a:solidFill>
                <a:latin typeface="Consolas"/>
                <a:ea typeface="Osaka"/>
                <a:cs typeface="Consolas"/>
              </a:rPr>
              <a:t>then e1 : merge t1 (e2:t2)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else </a:t>
            </a:r>
            <a:r>
              <a:rPr lang="en-US" sz="2000" dirty="0">
                <a:solidFill>
                  <a:schemeClr val="tx1"/>
                </a:solidFill>
                <a:latin typeface="Consolas"/>
                <a:ea typeface="Osaka"/>
                <a:cs typeface="Consolas"/>
              </a:rPr>
              <a:t>e2 : merge (e1:t1) </a:t>
            </a:r>
            <a:r>
              <a:rPr lang="en-US" sz="2000" dirty="0" smtClean="0">
                <a:solidFill>
                  <a:schemeClr val="tx1"/>
                </a:solidFill>
                <a:latin typeface="Consolas"/>
                <a:ea typeface="Osaka"/>
                <a:cs typeface="Consolas"/>
              </a:rPr>
              <a:t>t2</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a:t>
            </a:r>
          </a:p>
        </p:txBody>
      </p:sp>
      <p:sp>
        <p:nvSpPr>
          <p:cNvPr id="4" name="TextBox 3"/>
          <p:cNvSpPr txBox="1"/>
          <p:nvPr/>
        </p:nvSpPr>
        <p:spPr>
          <a:xfrm>
            <a:off x="5498758" y="6488668"/>
            <a:ext cx="3345724" cy="369332"/>
          </a:xfrm>
          <a:prstGeom prst="rect">
            <a:avLst/>
          </a:prstGeom>
          <a:noFill/>
        </p:spPr>
        <p:txBody>
          <a:bodyPr wrap="none" rtlCol="0">
            <a:spAutoFit/>
          </a:bodyPr>
          <a:lstStyle/>
          <a:p>
            <a:r>
              <a:rPr lang="en-US" dirty="0" smtClean="0"/>
              <a:t>[Eisenberg and </a:t>
            </a:r>
            <a:r>
              <a:rPr lang="en-US" dirty="0" err="1" smtClean="0"/>
              <a:t>Stolarek</a:t>
            </a:r>
            <a:r>
              <a:rPr lang="en-US" dirty="0" smtClean="0"/>
              <a:t>, HS 2014]</a:t>
            </a:r>
            <a:endParaRPr lang="en-US" dirty="0"/>
          </a:p>
        </p:txBody>
      </p:sp>
    </p:spTree>
    <p:extLst>
      <p:ext uri="{BB962C8B-B14F-4D97-AF65-F5344CB8AC3E}">
        <p14:creationId xmlns:p14="http://schemas.microsoft.com/office/powerpoint/2010/main" val="307900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Derivatives</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r </a:t>
            </a:r>
            <a:r>
              <a:rPr lang="en-US" sz="2400" dirty="0">
                <a:latin typeface="Consolas" charset="0"/>
                <a:ea typeface="Consolas" charset="0"/>
                <a:cs typeface="Consolas" charset="0"/>
              </a:rPr>
              <a:t>= [re</a:t>
            </a:r>
            <a:r>
              <a:rPr lang="en-US" sz="2400" dirty="0" smtClean="0">
                <a:latin typeface="Consolas" charset="0"/>
                <a:ea typeface="Consolas" charset="0"/>
                <a:cs typeface="Consolas" charset="0"/>
              </a:rPr>
              <a:t>|....|]  --matches any 4 chars</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r </a:t>
            </a:r>
            <a:r>
              <a:rPr lang="en-US" sz="2400" dirty="0" smtClean="0">
                <a:latin typeface="Consolas" charset="0"/>
                <a:ea typeface="Consolas" charset="0"/>
                <a:cs typeface="Consolas" charset="0"/>
              </a:rPr>
              <a:t>'P'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'O'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a:t>
            </a:r>
            <a:r>
              <a:rPr lang="en-US" sz="2400" dirty="0">
                <a:latin typeface="Consolas" charset="0"/>
                <a:ea typeface="Consolas" charset="0"/>
                <a:cs typeface="Consolas" charset="0"/>
              </a:rPr>
              <a:t>'P</a:t>
            </a:r>
            <a:r>
              <a:rPr lang="en-US" sz="2400" dirty="0" smtClean="0">
                <a:latin typeface="Consolas" charset="0"/>
                <a:ea typeface="Consolas" charset="0"/>
                <a:cs typeface="Consolas" charset="0"/>
              </a:rPr>
              <a:t>'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a:t>
            </a:r>
            <a:r>
              <a:rPr lang="en-US" sz="2400" dirty="0">
                <a:latin typeface="Consolas" charset="0"/>
                <a:ea typeface="Consolas" charset="0"/>
                <a:cs typeface="Consolas" charset="0"/>
              </a:rPr>
              <a:t>'L</a:t>
            </a:r>
            <a:r>
              <a:rPr lang="en-US" sz="2400" dirty="0" smtClean="0">
                <a:latin typeface="Consolas" charset="0"/>
                <a:ea typeface="Consolas" charset="0"/>
                <a:cs typeface="Consolas" charset="0"/>
              </a:rPr>
              <a:t>'  </a:t>
            </a:r>
          </a:p>
          <a:p>
            <a:pPr marL="0" indent="0">
              <a:lnSpc>
                <a:spcPct val="100000"/>
              </a:lnSpc>
              <a:spcBef>
                <a:spcPts val="0"/>
              </a:spcBef>
              <a:buNone/>
            </a:pPr>
            <a:r>
              <a:rPr lang="en-US" sz="2400" dirty="0" err="1" smtClean="0">
                <a:solidFill>
                  <a:schemeClr val="accent4"/>
                </a:solidFill>
                <a:latin typeface="Consolas" charset="0"/>
                <a:ea typeface="Consolas" charset="0"/>
                <a:cs typeface="Consolas" charset="0"/>
              </a:rPr>
              <a:t>ε</a:t>
            </a:r>
            <a:endParaRPr lang="en-US" sz="2400" dirty="0">
              <a:solidFill>
                <a:schemeClr val="accent4"/>
              </a:solidFill>
              <a:latin typeface="Consolas" charset="0"/>
              <a:ea typeface="Consolas" charset="0"/>
              <a:cs typeface="Consolas" charset="0"/>
            </a:endParaRPr>
          </a:p>
          <a:p>
            <a:pPr marL="0" lv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extract it</a:t>
            </a:r>
          </a:p>
          <a:p>
            <a:pPr marL="0" lvl="0" indent="0">
              <a:lnSpc>
                <a:spcPct val="100000"/>
              </a:lnSpc>
              <a:spcBef>
                <a:spcPts val="0"/>
              </a:spcBef>
              <a:buNone/>
            </a:pPr>
            <a:r>
              <a:rPr lang="en-US" sz="2400" dirty="0" smtClean="0">
                <a:latin typeface="Consolas" charset="0"/>
                <a:ea typeface="Consolas" charset="0"/>
                <a:cs typeface="Consolas" charset="0"/>
              </a:rPr>
              <a:t>Just {}</a:t>
            </a:r>
          </a:p>
        </p:txBody>
      </p:sp>
    </p:spTree>
    <p:extLst>
      <p:ext uri="{BB962C8B-B14F-4D97-AF65-F5344CB8AC3E}">
        <p14:creationId xmlns:p14="http://schemas.microsoft.com/office/powerpoint/2010/main" val="7666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 matching</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r </a:t>
            </a:r>
            <a:r>
              <a:rPr lang="en-US" dirty="0">
                <a:latin typeface="Consolas" charset="0"/>
                <a:ea typeface="Consolas" charset="0"/>
                <a:cs typeface="Consolas" charset="0"/>
              </a:rPr>
              <a:t>= [re|(?P&lt;b&gt;..)(?P&lt;a&gt;..)|]</a:t>
            </a:r>
            <a:endParaRPr lang="en-US" dirty="0" smtClean="0">
              <a:latin typeface="Consolas" charset="0"/>
              <a:ea typeface="Consolas" charset="0"/>
              <a:cs typeface="Consolas" charset="0"/>
            </a:endParaRP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a:t>
            </a:r>
            <a:r>
              <a:rPr lang="en-US" dirty="0">
                <a:latin typeface="Consolas" charset="0"/>
                <a:ea typeface="Consolas" charset="0"/>
                <a:cs typeface="Consolas" charset="0"/>
              </a:rPr>
              <a:t>r </a:t>
            </a:r>
            <a:r>
              <a:rPr lang="en-US" dirty="0" smtClean="0">
                <a:latin typeface="Consolas" charset="0"/>
                <a:ea typeface="Consolas" charset="0"/>
                <a:cs typeface="Consolas" charset="0"/>
              </a:rPr>
              <a:t>'P'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a:t>
            </a:r>
            <a:r>
              <a:rPr lang="en-US" dirty="0" smtClean="0">
                <a:solidFill>
                  <a:schemeClr val="accent4"/>
                </a:solidFill>
                <a:latin typeface="Consolas" charset="0"/>
                <a:ea typeface="Consolas" charset="0"/>
                <a:cs typeface="Consolas" charset="0"/>
              </a:rPr>
              <a:t>"&gt;.)(?</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'O'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'P</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'L</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a:"PL</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p>
          <a:p>
            <a:pPr marL="0" lv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extract </a:t>
            </a:r>
            <a:r>
              <a:rPr lang="en-US" dirty="0" smtClean="0">
                <a:latin typeface="Consolas" charset="0"/>
                <a:ea typeface="Consolas" charset="0"/>
                <a:cs typeface="Consolas" charset="0"/>
              </a:rPr>
              <a:t>it</a:t>
            </a:r>
          </a:p>
          <a:p>
            <a:pPr marL="0" lvl="0" indent="0">
              <a:lnSpc>
                <a:spcPct val="100000"/>
              </a:lnSpc>
              <a:spcBef>
                <a:spcPts val="0"/>
              </a:spcBef>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a:t>
            </a:r>
            <a:r>
              <a:rPr lang="en-US" dirty="0" err="1">
                <a:latin typeface="Consolas" charset="0"/>
                <a:ea typeface="Consolas" charset="0"/>
                <a:cs typeface="Consolas" charset="0"/>
              </a:rPr>
              <a:t>PL",b</a:t>
            </a:r>
            <a:r>
              <a:rPr lang="en-US" dirty="0">
                <a:latin typeface="Consolas" charset="0"/>
                <a:ea typeface="Consolas" charset="0"/>
                <a:cs typeface="Consolas" charset="0"/>
              </a:rPr>
              <a:t>="PO"}</a:t>
            </a:r>
          </a:p>
        </p:txBody>
      </p:sp>
    </p:spTree>
    <p:extLst>
      <p:ext uri="{BB962C8B-B14F-4D97-AF65-F5344CB8AC3E}">
        <p14:creationId xmlns:p14="http://schemas.microsoft.com/office/powerpoint/2010/main" val="3149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2" y="1157108"/>
            <a:ext cx="8229599" cy="5272895"/>
          </a:xfrm>
          <a:prstGeom prst="rect">
            <a:avLst/>
          </a:prstGeom>
        </p:spPr>
        <p:style>
          <a:lnRef idx="2">
            <a:schemeClr val="accent6"/>
          </a:lnRef>
          <a:fillRef idx="1">
            <a:schemeClr val="lt1"/>
          </a:fillRef>
          <a:effectRef idx="0">
            <a:schemeClr val="accent6"/>
          </a:effectRef>
          <a:fontRef idx="minor">
            <a:schemeClr val="dk1"/>
          </a:fontRef>
        </p:style>
        <p:txBody>
          <a:bodyPr vert="horz" lIns="91436" tIns="45718" rIns="91436" bIns="45718" rtlCol="0">
            <a:noAutofit/>
          </a:bodyPr>
          <a:lstStyle/>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Color = R |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Tree  = E | T Tree A Tree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endParaRPr kumimoji="0" lang="en-US" sz="2000" b="0" i="0" u="none" strike="noStrike" kern="1200" cap="none" spc="0" normalizeH="0" baseline="0" noProof="0" smtClean="0">
              <a:ln>
                <a:noFill/>
              </a:ln>
              <a:solidFill>
                <a:schemeClr val="dk1"/>
              </a:solidFill>
              <a:effectLst/>
              <a:uLnTx/>
              <a:uFillTx/>
              <a:latin typeface="Consolas"/>
              <a:ea typeface="Osaka"/>
              <a:cs typeface="Consolas"/>
            </a:endParaRP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 Tree -&gt; A -&gt; Tree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s x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s</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1" i="0" u="none" strike="noStrike" kern="1200" cap="none" spc="0" normalizeH="0" baseline="0" noProof="0" smtClean="0">
                <a:ln>
                  <a:noFill/>
                </a:ln>
                <a:solidFill>
                  <a:schemeClr val="dk1"/>
                </a:solidFill>
                <a:effectLst/>
                <a:uLnTx/>
                <a:uFillTx/>
                <a:latin typeface="Consolas"/>
                <a:ea typeface="Osaka"/>
                <a:cs typeface="Consolas"/>
              </a:rPr>
              <a:t>where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E = T R E x 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ins s@(T color a y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&lt; y     = </a:t>
            </a:r>
            <a:r>
              <a:rPr kumimoji="0" lang="en-US" sz="2000" b="0" i="0" u="none" strike="noStrike" kern="1200" cap="none" spc="0" normalizeH="0" baseline="0" noProof="0" smtClean="0">
                <a:ln>
                  <a:noFill/>
                </a:ln>
                <a:solidFill>
                  <a:schemeClr val="bg1"/>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(ins a) y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&gt; y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a y (ins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otherwise = s</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(T _ a x b) = T B a x b</a:t>
            </a:r>
            <a:endParaRPr kumimoji="0" lang="en-US" sz="2000" b="0" i="0" u="none" strike="noStrike" kern="1200" cap="none" spc="0" normalizeH="0" baseline="0" noProof="0" dirty="0" smtClean="0">
              <a:ln>
                <a:noFill/>
              </a:ln>
              <a:solidFill>
                <a:srgbClr val="FFFFFF"/>
              </a:solidFill>
              <a:effectLst/>
              <a:uLnTx/>
              <a:uFillTx/>
              <a:latin typeface="Consolas"/>
              <a:ea typeface="Osaka"/>
              <a:cs typeface="Consolas"/>
            </a:endParaRPr>
          </a:p>
        </p:txBody>
      </p:sp>
      <p:sp>
        <p:nvSpPr>
          <p:cNvPr id="2" name="Title 1"/>
          <p:cNvSpPr>
            <a:spLocks noGrp="1"/>
          </p:cNvSpPr>
          <p:nvPr>
            <p:ph type="title"/>
          </p:nvPr>
        </p:nvSpPr>
        <p:spPr/>
        <p:txBody>
          <a:bodyPr/>
          <a:lstStyle/>
          <a:p>
            <a:r>
              <a:rPr lang="en-US" dirty="0" smtClean="0"/>
              <a:t>Regular Expression Derivatives w/ matching</a:t>
            </a:r>
            <a:endParaRPr lang="en-US" dirty="0"/>
          </a:p>
        </p:txBody>
      </p:sp>
      <p:sp>
        <p:nvSpPr>
          <p:cNvPr id="3" name="Content Placeholder 2"/>
          <p:cNvSpPr>
            <a:spLocks noGrp="1"/>
          </p:cNvSpPr>
          <p:nvPr>
            <p:ph idx="1"/>
          </p:nvPr>
        </p:nvSpPr>
        <p:spPr>
          <a:xfrm>
            <a:off x="457200" y="1157108"/>
            <a:ext cx="8229599" cy="5272895"/>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smtClean="0">
                <a:latin typeface="Consolas"/>
                <a:ea typeface="Osaka"/>
                <a:cs typeface="Consolas"/>
              </a:rPr>
              <a:t>match :: R -&gt; String -&gt; Bool</a:t>
            </a:r>
          </a:p>
          <a:p>
            <a:pPr>
              <a:buNone/>
            </a:pPr>
            <a:r>
              <a:rPr lang="en-US" sz="2000" dirty="0" smtClean="0">
                <a:latin typeface="Consolas"/>
                <a:ea typeface="Osaka"/>
                <a:cs typeface="Consolas"/>
              </a:rPr>
              <a:t>match r w = </a:t>
            </a:r>
            <a:r>
              <a:rPr lang="en-US" sz="2000" dirty="0">
                <a:solidFill>
                  <a:srgbClr val="FF0000"/>
                </a:solidFill>
                <a:latin typeface="Consolas"/>
                <a:ea typeface="Osaka"/>
                <a:cs typeface="Consolas"/>
              </a:rPr>
              <a:t>extract</a:t>
            </a:r>
            <a:r>
              <a:rPr lang="en-US" sz="2000" dirty="0" smtClean="0">
                <a:latin typeface="Consolas"/>
                <a:ea typeface="Osaka"/>
                <a:cs typeface="Consolas"/>
              </a:rPr>
              <a:t> (</a:t>
            </a:r>
            <a:r>
              <a:rPr lang="en-US" sz="2000" dirty="0" err="1" smtClean="0">
                <a:latin typeface="Consolas"/>
                <a:ea typeface="Osaka"/>
                <a:cs typeface="Consolas"/>
              </a:rPr>
              <a:t>foldl</a:t>
            </a:r>
            <a:r>
              <a:rPr lang="en-US" sz="2000" dirty="0" smtClean="0">
                <a:latin typeface="Consolas"/>
                <a:ea typeface="Osaka"/>
                <a:cs typeface="Consolas"/>
              </a:rPr>
              <a:t>' </a:t>
            </a:r>
            <a:r>
              <a:rPr lang="en-US" sz="2000" dirty="0" err="1" smtClean="0">
                <a:latin typeface="Consolas"/>
                <a:ea typeface="Osaka"/>
                <a:cs typeface="Consolas"/>
              </a:rPr>
              <a:t>deriv</a:t>
            </a:r>
            <a:r>
              <a:rPr lang="en-US" sz="2000" dirty="0" smtClean="0">
                <a:latin typeface="Consolas"/>
                <a:ea typeface="Osaka"/>
                <a:cs typeface="Consolas"/>
              </a:rPr>
              <a:t> r w)</a:t>
            </a:r>
          </a:p>
          <a:p>
            <a:pPr>
              <a:buNone/>
            </a:pPr>
            <a:endParaRPr lang="en-US" sz="2000" dirty="0" smtClean="0">
              <a:latin typeface="Consolas"/>
              <a:ea typeface="Osaka"/>
              <a:cs typeface="Consolas"/>
            </a:endParaRPr>
          </a:p>
          <a:p>
            <a:pPr>
              <a:buNone/>
            </a:pPr>
            <a:r>
              <a:rPr lang="en-US" sz="2000" dirty="0" err="1">
                <a:latin typeface="Consolas"/>
                <a:ea typeface="Osaka"/>
                <a:cs typeface="Consolas"/>
              </a:rPr>
              <a:t>deriv</a:t>
            </a:r>
            <a:r>
              <a:rPr lang="en-US" sz="2000" dirty="0">
                <a:latin typeface="Consolas"/>
                <a:ea typeface="Osaka"/>
                <a:cs typeface="Consolas"/>
              </a:rPr>
              <a:t> :: </a:t>
            </a:r>
            <a:r>
              <a:rPr lang="en-US" sz="2000" dirty="0" smtClean="0">
                <a:latin typeface="Consolas"/>
                <a:ea typeface="Osaka"/>
                <a:cs typeface="Consolas"/>
              </a:rPr>
              <a:t>R </a:t>
            </a:r>
            <a:r>
              <a:rPr lang="en-US" sz="2000" dirty="0">
                <a:latin typeface="Consolas"/>
                <a:ea typeface="Osaka"/>
                <a:cs typeface="Consolas"/>
              </a:rPr>
              <a:t>-&gt; Char -&gt; R </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a:t>
            </a:r>
            <a:r>
              <a:rPr lang="en-US" sz="2000" dirty="0" smtClean="0">
                <a:latin typeface="Consolas"/>
                <a:ea typeface="Osaka"/>
                <a:cs typeface="Consolas"/>
              </a:rPr>
              <a:t> c | c == s = </a:t>
            </a:r>
            <a:r>
              <a:rPr lang="en-US" sz="2000" dirty="0" err="1">
                <a:latin typeface="Consolas"/>
                <a:ea typeface="Osaka"/>
                <a:cs typeface="Consolas"/>
              </a:rPr>
              <a:t>rempty</a:t>
            </a:r>
            <a:r>
              <a:rPr lang="en-US" sz="2000" dirty="0">
                <a:latin typeface="Consolas"/>
                <a:ea typeface="Osaka"/>
                <a:cs typeface="Consolas"/>
              </a:rPr>
              <a:t> </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a:t>
            </a:r>
            <a:r>
              <a:rPr lang="en-US" sz="2000" dirty="0" smtClean="0">
                <a:latin typeface="Consolas"/>
                <a:ea typeface="Osaka"/>
                <a:cs typeface="Consolas"/>
              </a:rPr>
              <a:t>1 </a:t>
            </a:r>
            <a:r>
              <a:rPr lang="en-US" sz="2000" dirty="0">
                <a:latin typeface="Consolas"/>
                <a:ea typeface="Osaka"/>
                <a:cs typeface="Consolas"/>
              </a:rPr>
              <a:t>r2) </a:t>
            </a:r>
            <a:r>
              <a:rPr lang="en-US" sz="2000" dirty="0" smtClean="0">
                <a:latin typeface="Consolas"/>
                <a:ea typeface="Osaka"/>
                <a:cs typeface="Consolas"/>
              </a:rPr>
              <a:t> c =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latin typeface="Consolas"/>
                <a:ea typeface="Osaka"/>
                <a:cs typeface="Consolas"/>
              </a:rPr>
              <a:t>ralt</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r2) </a:t>
            </a:r>
            <a:endParaRPr lang="en-US" sz="2000" dirty="0" smtClean="0">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a:t>
            </a:r>
            <a:r>
              <a:rPr lang="en-US" sz="2000" dirty="0">
                <a:latin typeface="Consolas"/>
                <a:ea typeface="Osaka"/>
                <a:cs typeface="Consolas"/>
              </a:rPr>
              <a:t> (</a:t>
            </a:r>
            <a:r>
              <a:rPr lang="en-US" sz="2000" dirty="0" err="1" smtClean="0">
                <a:latin typeface="Consolas"/>
                <a:ea typeface="Osaka"/>
                <a:cs typeface="Consolas"/>
              </a:rPr>
              <a:t>deriv</a:t>
            </a:r>
            <a:r>
              <a:rPr lang="en-US" sz="2000" dirty="0" smtClean="0">
                <a:latin typeface="Consolas"/>
                <a:ea typeface="Osaka"/>
                <a:cs typeface="Consolas"/>
              </a:rPr>
              <a:t> r2 c)) </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a:t>
            </a:r>
            <a:r>
              <a:rPr lang="en-US" sz="2000" dirty="0" smtClean="0">
                <a:latin typeface="Consolas"/>
                <a:ea typeface="Osaka"/>
                <a:cs typeface="Consolas"/>
              </a:rPr>
              <a:t> c = </a:t>
            </a:r>
            <a:r>
              <a:rPr lang="en-US" sz="2000" dirty="0" err="1" smtClean="0">
                <a:latin typeface="Consolas"/>
                <a:ea typeface="Osaka"/>
                <a:cs typeface="Consolas"/>
              </a:rPr>
              <a:t>rseq</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a:t>
            </a:r>
            <a:r>
              <a:rPr lang="en-US" sz="2000" dirty="0" smtClean="0">
                <a:latin typeface="Consolas"/>
                <a:ea typeface="Osaka"/>
                <a:cs typeface="Consolas"/>
              </a:rPr>
              <a:t>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smtClean="0">
                <a:latin typeface="Consolas"/>
                <a:ea typeface="Osaka"/>
                <a:cs typeface="Consolas"/>
              </a:rPr>
              <a:t>r)     c = </a:t>
            </a:r>
            <a:r>
              <a:rPr lang="en-US" sz="2000" dirty="0" err="1" smtClean="0">
                <a:latin typeface="Consolas"/>
                <a:ea typeface="Osaka"/>
                <a:cs typeface="Consolas"/>
              </a:rPr>
              <a:t>rseq</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deriv</a:t>
            </a:r>
            <a:r>
              <a:rPr lang="en-US" sz="2000" dirty="0">
                <a:latin typeface="Consolas"/>
                <a:ea typeface="Osaka"/>
                <a:cs typeface="Consolas"/>
              </a:rPr>
              <a:t> r c) (</a:t>
            </a:r>
            <a:r>
              <a:rPr lang="en-US" sz="2000" dirty="0" err="1">
                <a:latin typeface="Consolas"/>
                <a:ea typeface="Osaka"/>
                <a:cs typeface="Consolas"/>
              </a:rPr>
              <a:t>rstar</a:t>
            </a:r>
            <a:r>
              <a:rPr lang="en-US" sz="2000" dirty="0">
                <a:latin typeface="Consolas"/>
                <a:ea typeface="Osaka"/>
                <a:cs typeface="Consolas"/>
              </a:rPr>
              <a:t> r</a:t>
            </a:r>
            <a:r>
              <a:rPr lang="en-US" sz="2000" dirty="0" smtClean="0">
                <a:latin typeface="Consolas"/>
                <a:ea typeface="Osaka"/>
                <a:cs typeface="Consolas"/>
              </a:rPr>
              <a:t>)</a:t>
            </a:r>
          </a:p>
          <a:p>
            <a:pPr>
              <a:buNone/>
            </a:pPr>
            <a:r>
              <a:rPr lang="en-US" sz="2000" dirty="0" err="1">
                <a:latin typeface="Consolas"/>
                <a:ea typeface="Osaka"/>
                <a:cs typeface="Consolas"/>
              </a:rPr>
              <a:t>deriv</a:t>
            </a:r>
            <a:r>
              <a:rPr lang="en-US" sz="2000" dirty="0">
                <a:latin typeface="Consolas"/>
                <a:ea typeface="Osaka"/>
                <a:cs typeface="Consolas"/>
              </a:rPr>
              <a:t>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a:t>
            </a:r>
            <a:r>
              <a:rPr lang="en-US" sz="2000" dirty="0" smtClean="0">
                <a:latin typeface="Consolas"/>
                <a:ea typeface="Osaka"/>
                <a:cs typeface="Consolas"/>
              </a:rPr>
              <a:t>r) c </a:t>
            </a:r>
            <a:r>
              <a:rPr lang="en-US" sz="2000" dirty="0">
                <a:latin typeface="Consolas"/>
                <a:ea typeface="Osaka"/>
                <a:cs typeface="Consolas"/>
              </a:rPr>
              <a:t>=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a:t>
            </a:r>
            <a:r>
              <a:rPr lang="en-US" sz="2000" dirty="0">
                <a:solidFill>
                  <a:srgbClr val="FF0000"/>
                </a:solidFill>
                <a:latin typeface="Consolas"/>
                <a:ea typeface="Osaka"/>
                <a:cs typeface="Consolas"/>
              </a:rPr>
              <a:t>(w ++ [c])</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smtClean="0">
                <a:latin typeface="Consolas"/>
                <a:ea typeface="Osaka"/>
                <a:cs typeface="Consolas"/>
              </a:rPr>
              <a:t>Rvoid</a:t>
            </a:r>
            <a:endParaRPr lang="en-US" sz="2000" dirty="0" smtClean="0">
              <a:latin typeface="Consolas"/>
              <a:ea typeface="Osaka"/>
              <a:cs typeface="Consolas"/>
            </a:endParaRPr>
          </a:p>
        </p:txBody>
      </p:sp>
      <p:sp>
        <p:nvSpPr>
          <p:cNvPr id="6" name="TextBox 5"/>
          <p:cNvSpPr txBox="1"/>
          <p:nvPr/>
        </p:nvSpPr>
        <p:spPr>
          <a:xfrm>
            <a:off x="6215449" y="2101568"/>
            <a:ext cx="2723533" cy="13234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000" dirty="0" smtClean="0"/>
              <a:t>Smart constructors optimize new </a:t>
            </a:r>
            <a:r>
              <a:rPr lang="en-US" sz="2000" dirty="0" err="1" smtClean="0"/>
              <a:t>regexp</a:t>
            </a:r>
            <a:endParaRPr lang="en-US" sz="2000" dirty="0" smtClean="0"/>
          </a:p>
          <a:p>
            <a:r>
              <a:rPr lang="en-US" sz="2000" dirty="0" smtClean="0"/>
              <a:t>on the fly, only keeping</a:t>
            </a:r>
            <a:r>
              <a:rPr lang="en-US" sz="2000" dirty="0"/>
              <a:t> </a:t>
            </a:r>
            <a:r>
              <a:rPr lang="en-US" sz="2000" dirty="0" smtClean="0"/>
              <a:t>marked strings</a:t>
            </a:r>
          </a:p>
        </p:txBody>
      </p:sp>
    </p:spTree>
    <p:extLst>
      <p:ext uri="{BB962C8B-B14F-4D97-AF65-F5344CB8AC3E}">
        <p14:creationId xmlns:p14="http://schemas.microsoft.com/office/powerpoint/2010/main" val="4993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 almost</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err="1">
                <a:latin typeface="Consolas"/>
                <a:ea typeface="Osaka"/>
                <a:cs typeface="Consolas"/>
              </a:rPr>
              <a:t>deriv</a:t>
            </a:r>
            <a:r>
              <a:rPr lang="en-US" sz="2000" dirty="0">
                <a:latin typeface="Consolas"/>
                <a:ea typeface="Osaka"/>
                <a:cs typeface="Consolas"/>
              </a:rPr>
              <a:t> :: </a:t>
            </a:r>
            <a:r>
              <a:rPr lang="en-US" sz="2000" dirty="0" smtClean="0">
                <a:latin typeface="Consolas"/>
                <a:ea typeface="Osaka"/>
                <a:cs typeface="Consolas"/>
              </a:rPr>
              <a:t>R </a:t>
            </a:r>
            <a:r>
              <a:rPr lang="en-US" sz="2000" dirty="0" smtClean="0">
                <a:solidFill>
                  <a:srgbClr val="FF0000"/>
                </a:solidFill>
                <a:latin typeface="Consolas"/>
                <a:ea typeface="Osaka"/>
                <a:cs typeface="Consolas"/>
              </a:rPr>
              <a:t>s</a:t>
            </a:r>
            <a:r>
              <a:rPr lang="en-US" sz="2000" dirty="0" smtClean="0">
                <a:latin typeface="Consolas"/>
                <a:ea typeface="Osaka"/>
                <a:cs typeface="Consolas"/>
              </a:rPr>
              <a:t> </a:t>
            </a:r>
            <a:r>
              <a:rPr lang="en-US" sz="2000" dirty="0">
                <a:latin typeface="Consolas"/>
                <a:ea typeface="Osaka"/>
                <a:cs typeface="Consolas"/>
              </a:rPr>
              <a:t>-&gt; Char -&gt; R </a:t>
            </a:r>
            <a:r>
              <a:rPr lang="en-US" sz="2000" dirty="0">
                <a:solidFill>
                  <a:srgbClr val="FF0000"/>
                </a:solidFill>
                <a:latin typeface="Consolas"/>
                <a:ea typeface="Osaka"/>
                <a:cs typeface="Consolas"/>
              </a:rPr>
              <a:t>s</a:t>
            </a:r>
            <a:endParaRPr lang="en-US" sz="2000" dirty="0" smtClean="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c </a:t>
            </a:r>
            <a:r>
              <a:rPr lang="en-US" sz="2000" dirty="0" smtClean="0">
                <a:latin typeface="Consolas"/>
                <a:ea typeface="Osaka"/>
                <a:cs typeface="Consolas"/>
              </a:rPr>
              <a:t>| c == s </a:t>
            </a:r>
            <a:r>
              <a:rPr lang="en-US" sz="2000" dirty="0">
                <a:latin typeface="Consolas"/>
                <a:ea typeface="Osaka"/>
                <a:cs typeface="Consolas"/>
              </a:rPr>
              <a:t>=</a:t>
            </a:r>
            <a:r>
              <a:rPr lang="en-US" sz="2000" dirty="0" smtClean="0">
                <a:latin typeface="Consolas"/>
                <a:ea typeface="Osaka"/>
                <a:cs typeface="Consolas"/>
              </a:rPr>
              <a:t> </a:t>
            </a:r>
            <a:r>
              <a:rPr lang="en-US" sz="2000" dirty="0" err="1" smtClean="0">
                <a:latin typeface="Consolas"/>
                <a:ea typeface="Osaka"/>
                <a:cs typeface="Consolas"/>
              </a:rPr>
              <a:t>rempty</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smtClean="0">
                <a:latin typeface="Consolas"/>
                <a:ea typeface="Osaka"/>
                <a:cs typeface="Consolas"/>
              </a:rPr>
              <a:t>r1 </a:t>
            </a:r>
            <a:r>
              <a:rPr lang="en-US" sz="2000" dirty="0">
                <a:latin typeface="Consolas"/>
                <a:ea typeface="Osaka"/>
                <a:cs typeface="Consolas"/>
              </a:rPr>
              <a:t>r2) </a:t>
            </a:r>
            <a:r>
              <a:rPr lang="en-US" sz="2000" dirty="0" smtClean="0">
                <a:latin typeface="Consolas"/>
                <a:ea typeface="Osaka"/>
                <a:cs typeface="Consolas"/>
              </a:rPr>
              <a:t> c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solidFill>
                  <a:srgbClr val="FF0000"/>
                </a:solidFill>
                <a:latin typeface="Consolas"/>
                <a:ea typeface="Osaka"/>
                <a:cs typeface="Consolas"/>
              </a:rPr>
              <a:t>ralt</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r1 c) r2</a:t>
            </a:r>
            <a:r>
              <a:rPr lang="en-US" sz="2000" dirty="0" smtClean="0">
                <a:solidFill>
                  <a:srgbClr val="FF0000"/>
                </a:solidFill>
                <a:latin typeface="Consolas"/>
                <a:ea typeface="Osaka"/>
                <a:cs typeface="Consolas"/>
              </a:rPr>
              <a:t>)</a:t>
            </a:r>
            <a:r>
              <a:rPr lang="en-US" sz="2000" dirty="0" smtClean="0">
                <a:solidFill>
                  <a:schemeClr val="tx1"/>
                </a:solidFill>
                <a:latin typeface="Consolas"/>
                <a:ea typeface="Osaka"/>
                <a:cs typeface="Consolas"/>
              </a:rPr>
              <a:t> </a:t>
            </a:r>
            <a:r>
              <a:rPr lang="en-US" sz="2000" dirty="0">
                <a:solidFill>
                  <a:schemeClr val="accent1"/>
                </a:solidFill>
                <a:latin typeface="Consolas"/>
                <a:ea typeface="Osaka"/>
                <a:cs typeface="Consolas"/>
              </a:rPr>
              <a:t>-- needs: </a:t>
            </a:r>
            <a:r>
              <a:rPr lang="en-US" sz="2000" dirty="0">
                <a:solidFill>
                  <a:schemeClr val="accent1"/>
                </a:solidFill>
                <a:latin typeface="Consolas" charset="0"/>
                <a:ea typeface="Consolas" charset="0"/>
                <a:cs typeface="Consolas" charset="0"/>
              </a:rPr>
              <a:t>s ~ Alt s </a:t>
            </a:r>
            <a:r>
              <a:rPr lang="en-US" sz="2000" dirty="0" smtClean="0">
                <a:solidFill>
                  <a:schemeClr val="accent1"/>
                </a:solidFill>
                <a:latin typeface="Consolas" charset="0"/>
                <a:ea typeface="Consolas" charset="0"/>
                <a:cs typeface="Consolas" charset="0"/>
              </a:rPr>
              <a:t>s</a:t>
            </a:r>
            <a:endParaRPr lang="en-US" sz="2000" dirty="0" smtClean="0">
              <a:solidFill>
                <a:schemeClr val="accent1"/>
              </a:solidFill>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 </a:t>
            </a:r>
            <a:r>
              <a:rPr lang="en-US" sz="2000" dirty="0" smtClean="0">
                <a:solidFill>
                  <a:srgbClr val="FF0000"/>
                </a:solidFill>
                <a:latin typeface="Consolas"/>
                <a:ea typeface="Osaka"/>
                <a:cs typeface="Consolas"/>
              </a:rPr>
              <a:t>(</a:t>
            </a:r>
            <a:r>
              <a:rPr lang="en-US" sz="2000" dirty="0" err="1" smtClean="0">
                <a:solidFill>
                  <a:srgbClr val="FF0000"/>
                </a:solidFill>
                <a:latin typeface="Consolas"/>
                <a:ea typeface="Osaka"/>
                <a:cs typeface="Consolas"/>
              </a:rPr>
              <a:t>rseq</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r2 c</a:t>
            </a:r>
            <a:r>
              <a:rPr lang="en-US" sz="2000" dirty="0" smtClean="0">
                <a:solidFill>
                  <a:srgbClr val="FF0000"/>
                </a:solidFill>
                <a:latin typeface="Consolas"/>
                <a:ea typeface="Osaka"/>
                <a:cs typeface="Consolas"/>
              </a:rPr>
              <a:t>))</a:t>
            </a:r>
            <a:endParaRPr lang="en-US" sz="2000" dirty="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a:latin typeface="Consolas"/>
                <a:ea typeface="Osaka"/>
                <a:cs typeface="Consolas"/>
              </a:rPr>
              <a:t>r)     c =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 c) (</a:t>
            </a:r>
            <a:r>
              <a:rPr lang="en-US" sz="2000" dirty="0" err="1">
                <a:solidFill>
                  <a:srgbClr val="FF0000"/>
                </a:solidFill>
                <a:latin typeface="Consolas"/>
                <a:ea typeface="Osaka"/>
                <a:cs typeface="Consolas"/>
              </a:rPr>
              <a:t>rstar</a:t>
            </a:r>
            <a:r>
              <a:rPr lang="en-US" sz="2000" dirty="0">
                <a:solidFill>
                  <a:srgbClr val="FF0000"/>
                </a:solidFill>
                <a:latin typeface="Consolas"/>
                <a:ea typeface="Osaka"/>
                <a:cs typeface="Consolas"/>
              </a:rPr>
              <a:t> r</a:t>
            </a:r>
            <a:r>
              <a:rPr lang="en-US" sz="2000" dirty="0" smtClean="0">
                <a:solidFill>
                  <a:srgbClr val="FF0000"/>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accent1"/>
                </a:solidFill>
                <a:latin typeface="Consolas"/>
                <a:ea typeface="Osaka"/>
                <a:cs typeface="Consolas"/>
              </a:rPr>
              <a:t> -- needs: </a:t>
            </a:r>
            <a:r>
              <a:rPr lang="en-US" sz="2000" dirty="0" smtClean="0">
                <a:solidFill>
                  <a:schemeClr val="accent1"/>
                </a:solidFill>
                <a:latin typeface="Consolas" charset="0"/>
                <a:ea typeface="Consolas" charset="0"/>
                <a:cs typeface="Consolas" charset="0"/>
              </a:rPr>
              <a:t>Merge s </a:t>
            </a:r>
            <a:r>
              <a:rPr lang="en-US" sz="2000" dirty="0">
                <a:solidFill>
                  <a:schemeClr val="accent1"/>
                </a:solidFill>
                <a:latin typeface="Consolas" charset="0"/>
                <a:ea typeface="Consolas" charset="0"/>
                <a:cs typeface="Consolas" charset="0"/>
              </a:rPr>
              <a:t>(Repeat </a:t>
            </a:r>
            <a:r>
              <a:rPr lang="en-US" sz="2000" dirty="0" smtClean="0">
                <a:solidFill>
                  <a:schemeClr val="accent1"/>
                </a:solidFill>
                <a:latin typeface="Consolas" charset="0"/>
                <a:ea typeface="Consolas" charset="0"/>
                <a:cs typeface="Consolas" charset="0"/>
              </a:rPr>
              <a:t>s) </a:t>
            </a:r>
            <a:r>
              <a:rPr lang="en-US" sz="2000" dirty="0">
                <a:solidFill>
                  <a:schemeClr val="accent1"/>
                </a:solidFill>
                <a:latin typeface="Consolas" charset="0"/>
                <a:ea typeface="Consolas" charset="0"/>
                <a:cs typeface="Consolas" charset="0"/>
              </a:rPr>
              <a:t>~ Repeat s</a:t>
            </a:r>
            <a:endParaRPr lang="en-US" sz="2000" dirty="0" smtClean="0">
              <a:solidFill>
                <a:schemeClr val="accent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r) c =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 [c])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a:solidFill>
                  <a:schemeClr val="accent4"/>
                </a:solidFill>
                <a:latin typeface="Consolas"/>
                <a:ea typeface="Osaka"/>
                <a:cs typeface="Consolas"/>
              </a:rPr>
              <a:t>Rvoid</a:t>
            </a:r>
            <a:endParaRPr lang="en-US" sz="2000" dirty="0">
              <a:solidFill>
                <a:schemeClr val="accent4"/>
              </a:solidFill>
              <a:latin typeface="Consolas"/>
              <a:ea typeface="Osaka"/>
              <a:cs typeface="Consolas"/>
            </a:endParaRP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6277236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 (again)</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800" dirty="0">
                <a:solidFill>
                  <a:schemeClr val="accent3"/>
                </a:solidFill>
                <a:latin typeface="Consolas"/>
                <a:ea typeface="Osaka"/>
                <a:cs typeface="Consolas"/>
              </a:rPr>
              <a:t>class</a:t>
            </a:r>
            <a:r>
              <a:rPr lang="en-US" sz="1800" dirty="0">
                <a:latin typeface="Consolas"/>
                <a:ea typeface="Osaka"/>
                <a:cs typeface="Consolas"/>
              </a:rPr>
              <a:t> </a:t>
            </a:r>
            <a:r>
              <a:rPr lang="en-US" sz="1800" dirty="0" smtClean="0">
                <a:latin typeface="Consolas"/>
                <a:ea typeface="Osaka"/>
                <a:cs typeface="Consolas"/>
              </a:rPr>
              <a:t>(</a:t>
            </a:r>
            <a:r>
              <a:rPr lang="en-US" sz="1800" dirty="0" smtClean="0">
                <a:latin typeface="Consolas" charset="0"/>
                <a:ea typeface="Consolas" charset="0"/>
                <a:cs typeface="Consolas" charset="0"/>
              </a:rPr>
              <a:t>Repeat </a:t>
            </a:r>
            <a:r>
              <a:rPr lang="en-US" sz="1800" dirty="0">
                <a:latin typeface="Consolas" charset="0"/>
                <a:ea typeface="Consolas" charset="0"/>
                <a:cs typeface="Consolas" charset="0"/>
              </a:rPr>
              <a:t>(Repeat s) ~ Repeat </a:t>
            </a:r>
            <a:r>
              <a:rPr lang="en-US" sz="1800" dirty="0" smtClean="0">
                <a:latin typeface="Consolas" charset="0"/>
                <a:ea typeface="Consolas" charset="0"/>
                <a:cs typeface="Consolas" charset="0"/>
              </a:rPr>
              <a:t>s, </a:t>
            </a:r>
            <a:r>
              <a:rPr lang="en-US" sz="1800" dirty="0">
                <a:latin typeface="Consolas" charset="0"/>
                <a:ea typeface="Consolas" charset="0"/>
                <a:cs typeface="Consolas" charset="0"/>
              </a:rPr>
              <a:t>s ~ Alt s s, </a:t>
            </a:r>
          </a:p>
          <a:p>
            <a:pPr marL="0" indent="0">
              <a:buNone/>
            </a:pPr>
            <a:r>
              <a:rPr lang="en-US" sz="1800" dirty="0">
                <a:latin typeface="Consolas" charset="0"/>
                <a:ea typeface="Consolas" charset="0"/>
                <a:cs typeface="Consolas" charset="0"/>
              </a:rPr>
              <a:t>       Merge s (Repeat s) ~ Repeat </a:t>
            </a:r>
            <a:r>
              <a:rPr lang="en-US" sz="1800" dirty="0" smtClean="0">
                <a:latin typeface="Consolas" charset="0"/>
                <a:ea typeface="Consolas" charset="0"/>
                <a:cs typeface="Consolas" charset="0"/>
              </a:rPr>
              <a:t>s</a:t>
            </a:r>
            <a:r>
              <a:rPr lang="en-US" sz="1800" dirty="0" smtClean="0">
                <a:latin typeface="Consolas"/>
                <a:ea typeface="Osaka"/>
                <a:cs typeface="Consolas"/>
              </a:rPr>
              <a:t>) </a:t>
            </a:r>
            <a:r>
              <a:rPr lang="en-US" sz="1800" dirty="0">
                <a:latin typeface="Consolas"/>
                <a:ea typeface="Osaka"/>
                <a:cs typeface="Consolas"/>
              </a:rPr>
              <a:t>=&gt;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(s </a:t>
            </a:r>
            <a:r>
              <a:rPr lang="en-US" sz="1800" dirty="0">
                <a:latin typeface="Consolas"/>
                <a:ea typeface="Osaka"/>
                <a:cs typeface="Consolas"/>
              </a:rPr>
              <a:t>:: U</a:t>
            </a:r>
            <a:r>
              <a:rPr lang="en-US" sz="1800" dirty="0" smtClean="0">
                <a:latin typeface="Consolas"/>
                <a:ea typeface="Osaka"/>
                <a:cs typeface="Consolas"/>
              </a:rPr>
              <a:t>)</a:t>
            </a:r>
          </a:p>
          <a:p>
            <a:pPr>
              <a:buNone/>
            </a:pPr>
            <a:r>
              <a:rPr lang="en-US" sz="1800" dirty="0">
                <a:solidFill>
                  <a:schemeClr val="accent3"/>
                </a:solidFill>
                <a:latin typeface="Consolas"/>
                <a:ea typeface="Osaka"/>
                <a:cs typeface="Consolas"/>
              </a:rPr>
              <a:t>instance</a:t>
            </a:r>
            <a:r>
              <a:rPr lang="en-US" sz="1800" dirty="0">
                <a:latin typeface="Consolas"/>
                <a:ea typeface="Osaka"/>
                <a:cs typeface="Consolas"/>
              </a:rPr>
              <a: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    </a:t>
            </a:r>
            <a:r>
              <a:rPr lang="en-US" sz="1800" dirty="0" smtClean="0">
                <a:solidFill>
                  <a:schemeClr val="accent1"/>
                </a:solidFill>
                <a:latin typeface="Consolas"/>
                <a:ea typeface="Osaka"/>
                <a:cs typeface="Consolas"/>
              </a:rPr>
              <a:t>-- base case for all properties</a:t>
            </a:r>
          </a:p>
          <a:p>
            <a:pPr>
              <a:buNone/>
            </a:pPr>
            <a:r>
              <a:rPr lang="en-US" sz="1800" dirty="0" smtClean="0">
                <a:solidFill>
                  <a:schemeClr val="accent3"/>
                </a:solidFill>
                <a:latin typeface="Consolas"/>
                <a:ea typeface="Osaka"/>
                <a:cs typeface="Consolas"/>
              </a:rPr>
              <a:t>instance</a:t>
            </a:r>
            <a:r>
              <a:rPr lang="en-US" sz="1800" dirty="0" smtClean="0">
                <a:latin typeface="Consolas"/>
                <a:ea typeface="Osaka"/>
                <a:cs typeface="Consolas"/>
              </a:rPr>
              <a:t> (</a:t>
            </a:r>
            <a:r>
              <a:rPr lang="en-US" sz="1800" dirty="0" err="1" smtClean="0">
                <a:latin typeface="Consolas"/>
                <a:ea typeface="Osaka"/>
                <a:cs typeface="Consolas"/>
              </a:rPr>
              <a:t>WfOcc</a:t>
            </a:r>
            <a:r>
              <a:rPr lang="en-US" sz="1800" dirty="0" smtClean="0">
                <a:latin typeface="Consolas"/>
                <a:ea typeface="Osaka"/>
                <a:cs typeface="Consolas"/>
              </a:rPr>
              <a:t> o, </a:t>
            </a:r>
            <a:r>
              <a:rPr lang="en-US" sz="1800" dirty="0" err="1" smtClean="0">
                <a:latin typeface="Consolas"/>
                <a:ea typeface="Osaka"/>
                <a:cs typeface="Consolas"/>
              </a:rPr>
              <a:t>Wf</a:t>
            </a:r>
            <a:r>
              <a:rPr lang="en-US" sz="1800" dirty="0" smtClean="0">
                <a:latin typeface="Consolas"/>
                <a:ea typeface="Osaka"/>
                <a:cs typeface="Consolas"/>
              </a:rPr>
              <a:t> </a:t>
            </a:r>
            <a:r>
              <a:rPr lang="en-US" sz="1800" dirty="0">
                <a:latin typeface="Consolas"/>
                <a:ea typeface="Osaka"/>
                <a:cs typeface="Consolas"/>
              </a:rPr>
              <a:t>s) =&gt;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a:t>
            </a:r>
            <a:r>
              <a:rPr lang="en-US" sz="1800" dirty="0" err="1" smtClean="0">
                <a:latin typeface="Consolas"/>
                <a:ea typeface="Osaka"/>
                <a:cs typeface="Consolas"/>
              </a:rPr>
              <a:t>n,o</a:t>
            </a:r>
            <a:r>
              <a:rPr lang="en-US" sz="1800" dirty="0" smtClean="0">
                <a:latin typeface="Consolas"/>
                <a:ea typeface="Osaka"/>
                <a:cs typeface="Consolas"/>
              </a:rPr>
              <a:t>) </a:t>
            </a:r>
            <a:r>
              <a:rPr lang="en-US" sz="1800" dirty="0">
                <a:solidFill>
                  <a:schemeClr val="accent4"/>
                </a:solidFill>
                <a:latin typeface="Consolas"/>
                <a:ea typeface="Osaka"/>
                <a:cs typeface="Consolas"/>
              </a:rPr>
              <a:t>:</a:t>
            </a:r>
            <a:r>
              <a:rPr lang="en-US" sz="1800" dirty="0">
                <a:latin typeface="Consolas"/>
                <a:ea typeface="Osaka"/>
                <a:cs typeface="Consolas"/>
              </a:rPr>
              <a:t> s</a:t>
            </a:r>
            <a:r>
              <a:rPr lang="en-US" sz="1800" dirty="0" smtClean="0">
                <a:latin typeface="Consolas"/>
                <a:ea typeface="Osaka"/>
                <a:cs typeface="Consolas"/>
              </a:rPr>
              <a:t>)</a:t>
            </a:r>
          </a:p>
          <a:p>
            <a:pPr>
              <a:buNone/>
            </a:pPr>
            <a:endParaRPr lang="en-US" sz="1800" dirty="0">
              <a:latin typeface="Consolas"/>
              <a:ea typeface="Osaka"/>
              <a:cs typeface="Consolas"/>
            </a:endParaRPr>
          </a:p>
          <a:p>
            <a:pPr marL="0" indent="0">
              <a:buNone/>
            </a:pPr>
            <a:r>
              <a:rPr lang="en-US" sz="1800" dirty="0">
                <a:solidFill>
                  <a:schemeClr val="accent3"/>
                </a:solidFill>
                <a:latin typeface="Consolas" charset="0"/>
                <a:ea typeface="Consolas" charset="0"/>
                <a:cs typeface="Consolas" charset="0"/>
              </a:rPr>
              <a:t>class</a:t>
            </a:r>
            <a:r>
              <a:rPr lang="en-US" sz="1800" dirty="0">
                <a:latin typeface="Consolas" charset="0"/>
                <a:ea typeface="Consolas" charset="0"/>
                <a:cs typeface="Consolas" charset="0"/>
              </a:rPr>
              <a:t> (o ~ Max o o) =&gt;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a:t>
            </a:r>
            <a:r>
              <a:rPr lang="en-US" sz="1800" dirty="0">
                <a:latin typeface="Consolas" charset="0"/>
                <a:ea typeface="Consolas" charset="0"/>
                <a:cs typeface="Consolas" charset="0"/>
              </a:rPr>
              <a:t>(o :: </a:t>
            </a:r>
            <a:r>
              <a:rPr lang="en-US" sz="1800" dirty="0" err="1">
                <a:solidFill>
                  <a:schemeClr val="accent4"/>
                </a:solidFill>
                <a:latin typeface="Consolas" charset="0"/>
                <a:ea typeface="Consolas" charset="0"/>
                <a:cs typeface="Consolas" charset="0"/>
              </a:rPr>
              <a:t>Occ</a:t>
            </a:r>
            <a:r>
              <a:rPr lang="en-US" sz="1800" dirty="0">
                <a:latin typeface="Consolas" charset="0"/>
                <a:ea typeface="Consolas" charset="0"/>
                <a:cs typeface="Consolas" charset="0"/>
              </a:rPr>
              <a:t>)</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Once</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Opt</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Many</a:t>
            </a:r>
          </a:p>
          <a:p>
            <a:pPr>
              <a:buNone/>
            </a:pPr>
            <a:endParaRPr lang="en-US" sz="1800" dirty="0" smtClean="0">
              <a:latin typeface="Consolas"/>
              <a:ea typeface="Osaka"/>
              <a:cs typeface="Consolas"/>
            </a:endParaRPr>
          </a:p>
        </p:txBody>
      </p:sp>
    </p:spTree>
    <p:extLst>
      <p:ext uri="{BB962C8B-B14F-4D97-AF65-F5344CB8AC3E}">
        <p14:creationId xmlns:p14="http://schemas.microsoft.com/office/powerpoint/2010/main" val="160199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err="1">
                <a:latin typeface="Consolas"/>
                <a:ea typeface="Osaka"/>
                <a:cs typeface="Consolas"/>
              </a:rPr>
              <a:t>deriv</a:t>
            </a:r>
            <a:r>
              <a:rPr lang="en-US" sz="2000" dirty="0">
                <a:latin typeface="Consolas"/>
                <a:ea typeface="Osaka"/>
                <a:cs typeface="Consolas"/>
              </a:rPr>
              <a:t> :: </a:t>
            </a:r>
            <a:r>
              <a:rPr lang="en-US" sz="2000" dirty="0" err="1" smtClean="0">
                <a:solidFill>
                  <a:srgbClr val="FF0000"/>
                </a:solidFill>
                <a:latin typeface="Consolas"/>
                <a:ea typeface="Osaka"/>
                <a:cs typeface="Consolas"/>
              </a:rPr>
              <a:t>Wf</a:t>
            </a:r>
            <a:r>
              <a:rPr lang="en-US" sz="2000" dirty="0" smtClean="0">
                <a:solidFill>
                  <a:srgbClr val="FF0000"/>
                </a:solidFill>
                <a:latin typeface="Consolas"/>
                <a:ea typeface="Osaka"/>
                <a:cs typeface="Consolas"/>
              </a:rPr>
              <a:t> s =&gt;</a:t>
            </a:r>
            <a:r>
              <a:rPr lang="en-US" sz="2000" dirty="0" smtClean="0">
                <a:solidFill>
                  <a:schemeClr val="tx1"/>
                </a:solidFill>
                <a:latin typeface="Consolas"/>
                <a:ea typeface="Osaka"/>
                <a:cs typeface="Consolas"/>
              </a:rPr>
              <a:t> </a:t>
            </a:r>
            <a:r>
              <a:rPr lang="en-US" sz="2000" dirty="0" smtClean="0">
                <a:latin typeface="Consolas"/>
                <a:ea typeface="Osaka"/>
                <a:cs typeface="Consolas"/>
              </a:rPr>
              <a:t>R </a:t>
            </a:r>
            <a:r>
              <a:rPr lang="en-US" sz="2000" dirty="0" smtClean="0">
                <a:solidFill>
                  <a:schemeClr val="tx1"/>
                </a:solidFill>
                <a:latin typeface="Consolas"/>
                <a:ea typeface="Osaka"/>
                <a:cs typeface="Consolas"/>
              </a:rPr>
              <a:t>s</a:t>
            </a:r>
            <a:r>
              <a:rPr lang="en-US" sz="2000" dirty="0" smtClean="0">
                <a:latin typeface="Consolas"/>
                <a:ea typeface="Osaka"/>
                <a:cs typeface="Consolas"/>
              </a:rPr>
              <a:t> </a:t>
            </a:r>
            <a:r>
              <a:rPr lang="en-US" sz="2000" dirty="0">
                <a:latin typeface="Consolas"/>
                <a:ea typeface="Osaka"/>
                <a:cs typeface="Consolas"/>
              </a:rPr>
              <a:t>-&gt; Char -&gt; R </a:t>
            </a:r>
            <a:r>
              <a:rPr lang="en-US" sz="2000" dirty="0">
                <a:solidFill>
                  <a:schemeClr val="tx1"/>
                </a:solidFill>
                <a:latin typeface="Consolas"/>
                <a:ea typeface="Osaka"/>
                <a:cs typeface="Consolas"/>
              </a:rPr>
              <a:t>s</a:t>
            </a:r>
            <a:endParaRPr lang="en-US" sz="2000" dirty="0" smtClean="0">
              <a:solidFill>
                <a:schemeClr val="tx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c </a:t>
            </a:r>
            <a:r>
              <a:rPr lang="en-US" sz="2000" dirty="0" smtClean="0">
                <a:latin typeface="Consolas"/>
                <a:ea typeface="Osaka"/>
                <a:cs typeface="Consolas"/>
              </a:rPr>
              <a:t>| c == s </a:t>
            </a:r>
            <a:r>
              <a:rPr lang="en-US" sz="2000" dirty="0">
                <a:latin typeface="Consolas"/>
                <a:ea typeface="Osaka"/>
                <a:cs typeface="Consolas"/>
              </a:rPr>
              <a:t>=</a:t>
            </a:r>
            <a:r>
              <a:rPr lang="en-US" sz="2000" dirty="0" smtClean="0">
                <a:latin typeface="Consolas"/>
                <a:ea typeface="Osaka"/>
                <a:cs typeface="Consolas"/>
              </a:rPr>
              <a:t> </a:t>
            </a:r>
            <a:r>
              <a:rPr lang="en-US" sz="2000" dirty="0" err="1" smtClean="0">
                <a:latin typeface="Consolas"/>
                <a:ea typeface="Osaka"/>
                <a:cs typeface="Consolas"/>
              </a:rPr>
              <a:t>rempty</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smtClean="0">
                <a:latin typeface="Consolas"/>
                <a:ea typeface="Osaka"/>
                <a:cs typeface="Consolas"/>
              </a:rPr>
              <a:t>r1 </a:t>
            </a:r>
            <a:r>
              <a:rPr lang="en-US" sz="2000" dirty="0">
                <a:latin typeface="Consolas"/>
                <a:ea typeface="Osaka"/>
                <a:cs typeface="Consolas"/>
              </a:rPr>
              <a:t>r2) </a:t>
            </a:r>
            <a:r>
              <a:rPr lang="en-US" sz="2000" dirty="0" smtClean="0">
                <a:latin typeface="Consolas"/>
                <a:ea typeface="Osaka"/>
                <a:cs typeface="Consolas"/>
              </a:rPr>
              <a:t> c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solidFill>
                  <a:srgbClr val="FF0000"/>
                </a:solidFill>
                <a:latin typeface="Consolas"/>
                <a:ea typeface="Osaka"/>
                <a:cs typeface="Consolas"/>
              </a:rPr>
              <a:t>ralt</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r1 c) r2</a:t>
            </a:r>
            <a:r>
              <a:rPr lang="en-US" sz="2000" dirty="0" smtClean="0">
                <a:solidFill>
                  <a:srgbClr val="FF0000"/>
                </a:solidFill>
                <a:latin typeface="Consolas"/>
                <a:ea typeface="Osaka"/>
                <a:cs typeface="Consolas"/>
              </a:rPr>
              <a:t>)</a:t>
            </a:r>
            <a:r>
              <a:rPr lang="en-US" sz="2000" dirty="0" smtClean="0">
                <a:solidFill>
                  <a:schemeClr val="tx1"/>
                </a:solidFill>
                <a:latin typeface="Consolas"/>
                <a:ea typeface="Osaka"/>
                <a:cs typeface="Consolas"/>
              </a:rPr>
              <a:t> </a:t>
            </a:r>
            <a:r>
              <a:rPr lang="en-US" sz="2000" dirty="0">
                <a:solidFill>
                  <a:schemeClr val="accent1"/>
                </a:solidFill>
                <a:latin typeface="Consolas"/>
                <a:ea typeface="Osaka"/>
                <a:cs typeface="Consolas"/>
              </a:rPr>
              <a:t>-- </a:t>
            </a:r>
            <a:r>
              <a:rPr lang="en-US" sz="2000" dirty="0" smtClean="0">
                <a:solidFill>
                  <a:schemeClr val="accent1"/>
                </a:solidFill>
                <a:latin typeface="Consolas"/>
                <a:ea typeface="Osaka"/>
                <a:cs typeface="Consolas"/>
              </a:rPr>
              <a:t>have: </a:t>
            </a:r>
            <a:r>
              <a:rPr lang="en-US" sz="2000" dirty="0">
                <a:solidFill>
                  <a:schemeClr val="accent1"/>
                </a:solidFill>
                <a:latin typeface="Consolas" charset="0"/>
                <a:ea typeface="Consolas" charset="0"/>
                <a:cs typeface="Consolas" charset="0"/>
              </a:rPr>
              <a:t>s ~ Alt s </a:t>
            </a:r>
            <a:r>
              <a:rPr lang="en-US" sz="2000" dirty="0" smtClean="0">
                <a:solidFill>
                  <a:schemeClr val="accent1"/>
                </a:solidFill>
                <a:latin typeface="Consolas" charset="0"/>
                <a:ea typeface="Consolas" charset="0"/>
                <a:cs typeface="Consolas" charset="0"/>
              </a:rPr>
              <a:t>s</a:t>
            </a:r>
            <a:endParaRPr lang="en-US" sz="2000" dirty="0" smtClean="0">
              <a:solidFill>
                <a:schemeClr val="accent1"/>
              </a:solidFill>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 </a:t>
            </a:r>
            <a:r>
              <a:rPr lang="en-US" sz="2000" dirty="0" smtClean="0">
                <a:solidFill>
                  <a:srgbClr val="FF0000"/>
                </a:solidFill>
                <a:latin typeface="Consolas"/>
                <a:ea typeface="Osaka"/>
                <a:cs typeface="Consolas"/>
              </a:rPr>
              <a:t>(</a:t>
            </a:r>
            <a:r>
              <a:rPr lang="en-US" sz="2000" dirty="0" err="1" smtClean="0">
                <a:solidFill>
                  <a:srgbClr val="FF0000"/>
                </a:solidFill>
                <a:latin typeface="Consolas"/>
                <a:ea typeface="Osaka"/>
                <a:cs typeface="Consolas"/>
              </a:rPr>
              <a:t>rseq</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r2 c</a:t>
            </a:r>
            <a:r>
              <a:rPr lang="en-US" sz="2000" dirty="0" smtClean="0">
                <a:solidFill>
                  <a:srgbClr val="FF0000"/>
                </a:solidFill>
                <a:latin typeface="Consolas"/>
                <a:ea typeface="Osaka"/>
                <a:cs typeface="Consolas"/>
              </a:rPr>
              <a:t>))</a:t>
            </a:r>
            <a:endParaRPr lang="en-US" sz="2000" dirty="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a:latin typeface="Consolas"/>
                <a:ea typeface="Osaka"/>
                <a:cs typeface="Consolas"/>
              </a:rPr>
              <a:t>r)     c =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 c) (</a:t>
            </a:r>
            <a:r>
              <a:rPr lang="en-US" sz="2000" dirty="0" err="1">
                <a:solidFill>
                  <a:srgbClr val="FF0000"/>
                </a:solidFill>
                <a:latin typeface="Consolas"/>
                <a:ea typeface="Osaka"/>
                <a:cs typeface="Consolas"/>
              </a:rPr>
              <a:t>rstar</a:t>
            </a:r>
            <a:r>
              <a:rPr lang="en-US" sz="2000" dirty="0">
                <a:solidFill>
                  <a:srgbClr val="FF0000"/>
                </a:solidFill>
                <a:latin typeface="Consolas"/>
                <a:ea typeface="Osaka"/>
                <a:cs typeface="Consolas"/>
              </a:rPr>
              <a:t> r</a:t>
            </a:r>
            <a:r>
              <a:rPr lang="en-US" sz="2000" dirty="0" smtClean="0">
                <a:solidFill>
                  <a:srgbClr val="FF0000"/>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accent1"/>
                </a:solidFill>
                <a:latin typeface="Consolas"/>
                <a:ea typeface="Osaka"/>
                <a:cs typeface="Consolas"/>
              </a:rPr>
              <a:t> -- have: </a:t>
            </a:r>
            <a:r>
              <a:rPr lang="en-US" sz="2000" dirty="0" smtClean="0">
                <a:solidFill>
                  <a:schemeClr val="accent1"/>
                </a:solidFill>
                <a:latin typeface="Consolas" charset="0"/>
                <a:ea typeface="Consolas" charset="0"/>
                <a:cs typeface="Consolas" charset="0"/>
              </a:rPr>
              <a:t>Merge s </a:t>
            </a:r>
            <a:r>
              <a:rPr lang="en-US" sz="2000" dirty="0">
                <a:solidFill>
                  <a:schemeClr val="accent1"/>
                </a:solidFill>
                <a:latin typeface="Consolas" charset="0"/>
                <a:ea typeface="Consolas" charset="0"/>
                <a:cs typeface="Consolas" charset="0"/>
              </a:rPr>
              <a:t>(Repeat </a:t>
            </a:r>
            <a:r>
              <a:rPr lang="en-US" sz="2000" dirty="0" smtClean="0">
                <a:solidFill>
                  <a:schemeClr val="accent1"/>
                </a:solidFill>
                <a:latin typeface="Consolas" charset="0"/>
                <a:ea typeface="Consolas" charset="0"/>
                <a:cs typeface="Consolas" charset="0"/>
              </a:rPr>
              <a:t>s) </a:t>
            </a:r>
            <a:r>
              <a:rPr lang="en-US" sz="2000" dirty="0">
                <a:solidFill>
                  <a:schemeClr val="accent1"/>
                </a:solidFill>
                <a:latin typeface="Consolas" charset="0"/>
                <a:ea typeface="Consolas" charset="0"/>
                <a:cs typeface="Consolas" charset="0"/>
              </a:rPr>
              <a:t>~ Repeat s</a:t>
            </a:r>
            <a:endParaRPr lang="en-US" sz="2000" dirty="0" smtClean="0">
              <a:solidFill>
                <a:schemeClr val="accent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r) c =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 [c])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a:solidFill>
                  <a:schemeClr val="accent4"/>
                </a:solidFill>
                <a:latin typeface="Consolas"/>
                <a:ea typeface="Osaka"/>
                <a:cs typeface="Consolas"/>
              </a:rPr>
              <a:t>Rvoid</a:t>
            </a:r>
            <a:endParaRPr lang="en-US" sz="2000" dirty="0">
              <a:solidFill>
                <a:schemeClr val="accent4"/>
              </a:solidFill>
              <a:latin typeface="Consolas"/>
              <a:ea typeface="Osaka"/>
              <a:cs typeface="Consolas"/>
            </a:endParaRP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17968977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Dependent Types?</a:t>
            </a:r>
            <a:endParaRPr lang="en-US" dirty="0"/>
          </a:p>
        </p:txBody>
      </p:sp>
      <p:sp>
        <p:nvSpPr>
          <p:cNvPr id="3" name="Content Placeholder 2"/>
          <p:cNvSpPr>
            <a:spLocks noGrp="1"/>
          </p:cNvSpPr>
          <p:nvPr>
            <p:ph idx="1"/>
          </p:nvPr>
        </p:nvSpPr>
        <p:spPr>
          <a:xfrm>
            <a:off x="457200" y="1094829"/>
            <a:ext cx="8229600" cy="4640084"/>
          </a:xfrm>
        </p:spPr>
        <p:txBody>
          <a:bodyPr>
            <a:normAutofit fontScale="92500" lnSpcReduction="10000"/>
          </a:bodyPr>
          <a:lstStyle/>
          <a:p>
            <a:r>
              <a:rPr lang="en-US" i="1" dirty="0" smtClean="0">
                <a:solidFill>
                  <a:schemeClr val="tx2"/>
                </a:solidFill>
              </a:rPr>
              <a:t>Verification</a:t>
            </a:r>
            <a:r>
              <a:rPr lang="en-US" dirty="0" smtClean="0"/>
              <a:t>: Dependent types express </a:t>
            </a:r>
            <a:r>
              <a:rPr lang="en-US" dirty="0" smtClean="0">
                <a:solidFill>
                  <a:srgbClr val="FF0000"/>
                </a:solidFill>
              </a:rPr>
              <a:t>application-specific</a:t>
            </a:r>
            <a:r>
              <a:rPr lang="en-US" dirty="0" smtClean="0"/>
              <a:t> program invariants that are beyond the scope of existing type systems</a:t>
            </a:r>
          </a:p>
          <a:p>
            <a:r>
              <a:rPr lang="en-US" i="1" dirty="0" smtClean="0">
                <a:solidFill>
                  <a:srgbClr val="1F497D"/>
                </a:solidFill>
              </a:rPr>
              <a:t>Expressiveness</a:t>
            </a:r>
            <a:r>
              <a:rPr lang="en-US" dirty="0" smtClean="0"/>
              <a:t>: Dependent types enable </a:t>
            </a:r>
            <a:r>
              <a:rPr lang="en-US" dirty="0" smtClean="0">
                <a:solidFill>
                  <a:srgbClr val="FF0000"/>
                </a:solidFill>
              </a:rPr>
              <a:t>flexible interfaces</a:t>
            </a:r>
            <a:r>
              <a:rPr lang="en-US" dirty="0" smtClean="0"/>
              <a:t>, of particular importance to embedded DSLs, generic programming and metaprogramming.</a:t>
            </a:r>
          </a:p>
          <a:p>
            <a:r>
              <a:rPr lang="en-US" i="1" dirty="0" smtClean="0">
                <a:solidFill>
                  <a:srgbClr val="1F497D"/>
                </a:solidFill>
              </a:rPr>
              <a:t>Uniformity</a:t>
            </a:r>
            <a:r>
              <a:rPr lang="en-US" dirty="0" smtClean="0"/>
              <a:t>: The </a:t>
            </a:r>
            <a:r>
              <a:rPr lang="en-US" dirty="0" smtClean="0">
                <a:solidFill>
                  <a:srgbClr val="FF0000"/>
                </a:solidFill>
              </a:rPr>
              <a:t>same syntax and semantics</a:t>
            </a:r>
            <a:r>
              <a:rPr lang="en-US" dirty="0" smtClean="0"/>
              <a:t> is used for computations, specifications and proofs</a:t>
            </a:r>
          </a:p>
          <a:p>
            <a:endParaRPr lang="en-US" dirty="0" smtClean="0"/>
          </a:p>
          <a:p>
            <a:pPr>
              <a:buNone/>
            </a:pPr>
            <a:r>
              <a:rPr lang="en-US" dirty="0" smtClean="0"/>
              <a:t>	Everything is “just programming”</a:t>
            </a:r>
          </a:p>
          <a:p>
            <a:pPr>
              <a:buNone/>
            </a:pPr>
            <a:r>
              <a:rPr lang="en-US" dirty="0" smtClean="0"/>
              <a:t> </a:t>
            </a:r>
            <a:r>
              <a:rPr lang="en-US" baseline="0" dirty="0" smtClean="0"/>
              <a:t> Ultimate</a:t>
            </a:r>
            <a:r>
              <a:rPr lang="en-US" dirty="0" smtClean="0"/>
              <a:t> goal: m</a:t>
            </a:r>
            <a:r>
              <a:rPr lang="en-US" baseline="0" dirty="0" smtClean="0"/>
              <a:t>aking the type checker more informative</a:t>
            </a:r>
            <a:endParaRPr lang="en-US" dirty="0"/>
          </a:p>
        </p:txBody>
      </p:sp>
      <p:sp>
        <p:nvSpPr>
          <p:cNvPr id="4" name="TextBox 3"/>
          <p:cNvSpPr txBox="1"/>
          <p:nvPr/>
        </p:nvSpPr>
        <p:spPr>
          <a:xfrm>
            <a:off x="2206724" y="5430687"/>
            <a:ext cx="5015412"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sz="2400" dirty="0"/>
              <a:t>Dependent types can seem mysterious</a:t>
            </a:r>
            <a:br>
              <a:rPr lang="en-US" sz="2400" dirty="0"/>
            </a:br>
            <a:r>
              <a:rPr lang="en-US" sz="2400" dirty="0"/>
              <a:t>… but types dispel mysteries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87" y="-89586"/>
            <a:ext cx="8678425" cy="7239388"/>
          </a:xfrm>
          <a:prstGeom prst="rect">
            <a:avLst/>
          </a:prstGeom>
        </p:spPr>
      </p:pic>
      <p:sp>
        <p:nvSpPr>
          <p:cNvPr id="2" name="Rounded Rectangle 1"/>
          <p:cNvSpPr/>
          <p:nvPr/>
        </p:nvSpPr>
        <p:spPr>
          <a:xfrm>
            <a:off x="5770605" y="321275"/>
            <a:ext cx="2384854" cy="506627"/>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413687" y="5923004"/>
            <a:ext cx="2664940" cy="506627"/>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46670" y="4213654"/>
            <a:ext cx="2121244" cy="1334530"/>
          </a:xfrm>
          <a:prstGeom prst="roundRect">
            <a:avLst>
              <a:gd name="adj" fmla="val 37234"/>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588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Dependent Haskell?</a:t>
            </a:r>
            <a:endParaRPr lang="en-US" dirty="0"/>
          </a:p>
        </p:txBody>
      </p:sp>
      <p:sp>
        <p:nvSpPr>
          <p:cNvPr id="5" name="Text Placeholder 4"/>
          <p:cNvSpPr>
            <a:spLocks noGrp="1"/>
          </p:cNvSpPr>
          <p:nvPr>
            <p:ph type="body" idx="1"/>
          </p:nvPr>
        </p:nvSpPr>
        <p:spPr/>
        <p:txBody>
          <a:bodyPr>
            <a:normAutofit/>
          </a:bodyPr>
          <a:lstStyle/>
          <a:p>
            <a:r>
              <a:rPr lang="en-US" sz="4000" dirty="0" smtClean="0"/>
              <a:t>Answer: Domain-specific type checkers</a:t>
            </a:r>
            <a:endParaRPr lang="en-US" sz="4000" dirty="0"/>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type system for regular expressions</a:t>
            </a:r>
            <a:endParaRPr lang="en-US" dirty="0"/>
          </a:p>
        </p:txBody>
      </p:sp>
      <p:sp>
        <p:nvSpPr>
          <p:cNvPr id="93" name="TextBox 92"/>
          <p:cNvSpPr txBox="1"/>
          <p:nvPr/>
        </p:nvSpPr>
        <p:spPr>
          <a:xfrm>
            <a:off x="597178" y="6324601"/>
            <a:ext cx="184666" cy="369332"/>
          </a:xfrm>
          <a:prstGeom prst="rect">
            <a:avLst/>
          </a:prstGeom>
          <a:noFill/>
        </p:spPr>
        <p:txBody>
          <a:bodyPr wrap="none" rtlCol="0">
            <a:spAutoFit/>
          </a:bodyPr>
          <a:lstStyle/>
          <a:p>
            <a:endParaRPr lang="en-US" dirty="0"/>
          </a:p>
        </p:txBody>
      </p:sp>
      <p:grpSp>
        <p:nvGrpSpPr>
          <p:cNvPr id="9" name="Group 8"/>
          <p:cNvGrpSpPr/>
          <p:nvPr/>
        </p:nvGrpSpPr>
        <p:grpSpPr>
          <a:xfrm>
            <a:off x="1128584" y="2273643"/>
            <a:ext cx="3925330" cy="939114"/>
            <a:chOff x="1128584" y="2273643"/>
            <a:chExt cx="3925330" cy="939114"/>
          </a:xfrm>
        </p:grpSpPr>
        <p:sp>
          <p:nvSpPr>
            <p:cNvPr id="4" name="Rectangle 3"/>
            <p:cNvSpPr/>
            <p:nvPr/>
          </p:nvSpPr>
          <p:spPr>
            <a:xfrm>
              <a:off x="3682314" y="2273643"/>
              <a:ext cx="1371600" cy="51898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8584" y="2788508"/>
              <a:ext cx="1355124" cy="42424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5189838" y="2273643"/>
            <a:ext cx="506627" cy="518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28584" y="3212757"/>
            <a:ext cx="1206843" cy="42012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48032" y="2273643"/>
            <a:ext cx="642551" cy="5148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02708" y="2277864"/>
            <a:ext cx="1320114" cy="5148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8583" y="3632785"/>
            <a:ext cx="2294239" cy="4201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9557" y="1094829"/>
            <a:ext cx="7673546" cy="5229772"/>
          </a:xfrm>
        </p:spPr>
        <p:txBody>
          <a:bodyPr>
            <a:normAutofit/>
          </a:bodyPr>
          <a:lstStyle/>
          <a:p>
            <a:r>
              <a:rPr lang="en-US" sz="3400" dirty="0" smtClean="0"/>
              <a:t>Task: Use </a:t>
            </a:r>
            <a:r>
              <a:rPr lang="en-US" sz="3400" dirty="0" err="1" smtClean="0"/>
              <a:t>regexp</a:t>
            </a:r>
            <a:r>
              <a:rPr lang="en-US" sz="3400" dirty="0" smtClean="0"/>
              <a:t> capture groups to</a:t>
            </a:r>
          </a:p>
          <a:p>
            <a:pPr marL="0" indent="0">
              <a:buNone/>
            </a:pPr>
            <a:r>
              <a:rPr lang="en-US" sz="3400" dirty="0"/>
              <a:t> </a:t>
            </a:r>
            <a:r>
              <a:rPr lang="en-US" sz="3400" dirty="0" smtClean="0"/>
              <a:t> </a:t>
            </a:r>
            <a:r>
              <a:rPr lang="en-US" sz="3200" dirty="0"/>
              <a:t>r</a:t>
            </a:r>
            <a:r>
              <a:rPr lang="en-US" sz="3200" dirty="0" smtClean="0"/>
              <a:t>ecognize a file path and extract its parts</a:t>
            </a:r>
            <a:endParaRPr lang="en-US" sz="3200" dirty="0"/>
          </a:p>
          <a:p>
            <a:pPr marL="0" indent="0">
              <a:buNone/>
            </a:pPr>
            <a:r>
              <a:rPr lang="en-US" sz="3200" dirty="0" smtClean="0">
                <a:latin typeface="Consolas" charset="0"/>
                <a:ea typeface="Consolas" charset="0"/>
                <a:cs typeface="Consolas" charset="0"/>
              </a:rPr>
              <a:t>  "</a:t>
            </a:r>
            <a:r>
              <a:rPr lang="en-US" sz="3200" dirty="0" err="1" smtClean="0">
                <a:latin typeface="Consolas" charset="0"/>
                <a:ea typeface="Consolas" charset="0"/>
                <a:cs typeface="Consolas" charset="0"/>
              </a:rPr>
              <a:t>dth</a:t>
            </a:r>
            <a:r>
              <a:rPr lang="en-US" sz="3200" dirty="0" smtClean="0">
                <a:latin typeface="Consolas" charset="0"/>
                <a:ea typeface="Consolas" charset="0"/>
                <a:cs typeface="Consolas" charset="0"/>
              </a:rPr>
              <a:t>/popl17/</a:t>
            </a:r>
            <a:r>
              <a:rPr lang="en-US" sz="3200" dirty="0" err="1" smtClean="0">
                <a:latin typeface="Consolas" charset="0"/>
                <a:ea typeface="Consolas" charset="0"/>
                <a:cs typeface="Consolas" charset="0"/>
              </a:rPr>
              <a:t>Regexp.hs</a:t>
            </a:r>
            <a:r>
              <a:rPr lang="en-US" sz="3200" dirty="0" smtClean="0">
                <a:latin typeface="Consolas" charset="0"/>
                <a:ea typeface="Consolas" charset="0"/>
                <a:cs typeface="Consolas" charset="0"/>
              </a:rPr>
              <a:t>"</a:t>
            </a:r>
          </a:p>
          <a:p>
            <a:pPr marL="628650" lvl="1" indent="-171450">
              <a:buFontTx/>
              <a:buChar char="-"/>
            </a:pPr>
            <a:r>
              <a:rPr lang="en-US" dirty="0" err="1" smtClean="0"/>
              <a:t>Basename</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Regexp</a:t>
            </a:r>
            <a:r>
              <a:rPr lang="en-US" dirty="0" smtClean="0">
                <a:latin typeface="Consolas" charset="0"/>
                <a:ea typeface="Consolas" charset="0"/>
                <a:cs typeface="Consolas" charset="0"/>
              </a:rPr>
              <a:t>"</a:t>
            </a:r>
          </a:p>
          <a:p>
            <a:pPr marL="628650" lvl="1" indent="-171450">
              <a:buFontTx/>
              <a:buChar char="-"/>
            </a:pPr>
            <a:r>
              <a:rPr lang="en-US" dirty="0" smtClean="0"/>
              <a:t>Extension</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hs</a:t>
            </a:r>
            <a:r>
              <a:rPr lang="en-US" dirty="0" smtClean="0">
                <a:latin typeface="Consolas" charset="0"/>
                <a:ea typeface="Consolas" charset="0"/>
                <a:cs typeface="Consolas" charset="0"/>
              </a:rPr>
              <a:t>"</a:t>
            </a:r>
          </a:p>
          <a:p>
            <a:pPr marL="628650" lvl="1" indent="-171450">
              <a:buFontTx/>
              <a:buChar char="-"/>
            </a:pPr>
            <a:r>
              <a:rPr lang="en-US" dirty="0" smtClean="0"/>
              <a:t>Directories in path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 "popl17"</a:t>
            </a:r>
          </a:p>
          <a:p>
            <a:r>
              <a:rPr lang="en-US" sz="3200" dirty="0" smtClean="0"/>
              <a:t>Return all captured results in a data structure</a:t>
            </a:r>
          </a:p>
          <a:p>
            <a:r>
              <a:rPr lang="en-US" sz="3200" dirty="0" smtClean="0"/>
              <a:t>Challenge: Type system allows only "sensible" access to the data structure</a:t>
            </a:r>
          </a:p>
          <a:p>
            <a:r>
              <a:rPr lang="en-US" dirty="0" smtClean="0"/>
              <a:t>http</a:t>
            </a:r>
            <a:r>
              <a:rPr lang="en-US" dirty="0"/>
              <a:t>://</a:t>
            </a:r>
            <a:r>
              <a:rPr lang="en-US" dirty="0" err="1"/>
              <a:t>www.github.com</a:t>
            </a:r>
            <a:r>
              <a:rPr lang="en-US" dirty="0"/>
              <a:t>/</a:t>
            </a:r>
            <a:r>
              <a:rPr lang="en-US" dirty="0" err="1"/>
              <a:t>sweirich</a:t>
            </a:r>
            <a:r>
              <a:rPr lang="en-US" dirty="0"/>
              <a:t>/</a:t>
            </a:r>
            <a:r>
              <a:rPr lang="en-US" dirty="0" err="1"/>
              <a:t>dth</a:t>
            </a:r>
            <a:r>
              <a:rPr lang="en-US" dirty="0"/>
              <a:t>/popl17/</a:t>
            </a:r>
          </a:p>
          <a:p>
            <a:endParaRPr lang="en-US" dirty="0"/>
          </a:p>
          <a:p>
            <a:pPr lvl="1">
              <a:buNone/>
            </a:pPr>
            <a:endParaRPr lang="en-US" i="1" dirty="0" smtClean="0"/>
          </a:p>
          <a:p>
            <a:pPr lvl="1">
              <a:buNone/>
            </a:pPr>
            <a:endParaRPr lang="en-US" i="1" dirty="0" smtClean="0"/>
          </a:p>
        </p:txBody>
      </p:sp>
      <p:sp>
        <p:nvSpPr>
          <p:cNvPr id="11" name="TextBox 10"/>
          <p:cNvSpPr txBox="1"/>
          <p:nvPr/>
        </p:nvSpPr>
        <p:spPr>
          <a:xfrm>
            <a:off x="3016617" y="6509267"/>
            <a:ext cx="6127383" cy="338554"/>
          </a:xfrm>
          <a:prstGeom prst="rect">
            <a:avLst/>
          </a:prstGeom>
          <a:noFill/>
        </p:spPr>
        <p:txBody>
          <a:bodyPr wrap="none" rtlCol="0">
            <a:spAutoFit/>
          </a:bodyPr>
          <a:lstStyle/>
          <a:p>
            <a:r>
              <a:rPr lang="en-US" sz="1600" dirty="0" smtClean="0"/>
              <a:t>Inspiration: </a:t>
            </a:r>
            <a:r>
              <a:rPr lang="en-US" sz="1600" dirty="0" err="1" smtClean="0"/>
              <a:t>Spishak</a:t>
            </a:r>
            <a:r>
              <a:rPr lang="en-US" sz="1600" dirty="0" smtClean="0"/>
              <a:t>, </a:t>
            </a:r>
            <a:r>
              <a:rPr lang="en-US" sz="1600" dirty="0" err="1" smtClean="0"/>
              <a:t>Dietl</a:t>
            </a:r>
            <a:r>
              <a:rPr lang="en-US" sz="1600" dirty="0" smtClean="0"/>
              <a:t>, Ernst "A type system for regular expressions"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13" grpId="0" animBg="1"/>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825029" y="1183922"/>
            <a:ext cx="7493942" cy="5397520"/>
          </a:xfrm>
          <a:prstGeom prst="rect">
            <a:avLst/>
          </a:prstGeom>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A regular expression for file paths</a:t>
            </a:r>
            <a:endParaRPr lang="en-US" dirty="0" smtClean="0">
              <a:latin typeface="Consolas" charset="0"/>
              <a:ea typeface="Consolas" charset="0"/>
              <a:cs typeface="Consolas" charset="0"/>
            </a:endParaRPr>
          </a:p>
          <a:p>
            <a:pPr marL="0" indent="0">
              <a:buNone/>
            </a:pPr>
            <a:endParaRPr lang="en-US" sz="2400" dirty="0">
              <a:latin typeface="Consolas" charset="0"/>
              <a:ea typeface="Consolas" charset="0"/>
              <a:cs typeface="Consolas" charset="0"/>
            </a:endParaRPr>
          </a:p>
          <a:p>
            <a:pPr marL="0" indent="0">
              <a:buNone/>
            </a:pPr>
            <a:endParaRPr lang="en-US" sz="2400" dirty="0" smtClean="0">
              <a:latin typeface="Consolas" charset="0"/>
              <a:ea typeface="Consolas" charset="0"/>
              <a:cs typeface="Consolas" charset="0"/>
            </a:endParaRPr>
          </a:p>
          <a:p>
            <a:pPr marL="0" indent="0">
              <a:buNone/>
            </a:pPr>
            <a:endParaRPr lang="en-US" sz="2400" dirty="0">
              <a:latin typeface="Consolas" charset="0"/>
              <a:ea typeface="Consolas" charset="0"/>
              <a:cs typeface="Consolas" charset="0"/>
            </a:endParaRPr>
          </a:p>
          <a:p>
            <a:pPr marL="0" indent="0">
              <a:buNone/>
            </a:pPr>
            <a:endParaRPr lang="en-US" sz="2400" dirty="0" smtClean="0">
              <a:latin typeface="Consolas" charset="0"/>
              <a:ea typeface="Consolas" charset="0"/>
              <a:cs typeface="Consolas" charset="0"/>
            </a:endParaRPr>
          </a:p>
          <a:p>
            <a:pPr marL="0" indent="0">
              <a:buNone/>
            </a:pPr>
            <a:endParaRPr lang="en-US" sz="2400" dirty="0">
              <a:latin typeface="Consolas" charset="0"/>
              <a:ea typeface="Consolas" charset="0"/>
              <a:cs typeface="Consolas" charset="0"/>
            </a:endParaRPr>
          </a:p>
          <a:p>
            <a:endParaRPr lang="en-US" dirty="0" smtClean="0"/>
          </a:p>
          <a:p>
            <a:r>
              <a:rPr lang="en-US" dirty="0" smtClean="0"/>
              <a:t>Caveats:</a:t>
            </a:r>
          </a:p>
          <a:p>
            <a:pPr lvl="1"/>
            <a:r>
              <a:rPr lang="en-US" dirty="0" smtClean="0"/>
              <a:t>Uses Python syntax but captures all strings under a *, not the most recently matched one</a:t>
            </a:r>
          </a:p>
          <a:p>
            <a:pPr lvl="1"/>
            <a:r>
              <a:rPr lang="en-US" dirty="0" smtClean="0"/>
              <a:t>Only named capture groups, not numbered</a:t>
            </a:r>
          </a:p>
          <a:p>
            <a:pPr lvl="1"/>
            <a:endParaRPr lang="en-US" dirty="0" smtClean="0"/>
          </a:p>
          <a:p>
            <a:pPr marL="0" indent="0">
              <a:buNone/>
            </a:pPr>
            <a:endParaRPr lang="en-US" sz="2400" dirty="0" smtClean="0">
              <a:latin typeface="Consolas" charset="0"/>
              <a:ea typeface="Consolas" charset="0"/>
              <a:cs typeface="Consolas" charset="0"/>
            </a:endParaRPr>
          </a:p>
          <a:p>
            <a:pPr marL="0" indent="0">
              <a:buNone/>
            </a:pPr>
            <a:endParaRPr lang="en-US" sz="2400" dirty="0"/>
          </a:p>
          <a:p>
            <a:endParaRPr lang="en-US" sz="2400" dirty="0" smtClean="0"/>
          </a:p>
        </p:txBody>
      </p:sp>
      <p:sp>
        <p:nvSpPr>
          <p:cNvPr id="12" name="Rectangle 11"/>
          <p:cNvSpPr/>
          <p:nvPr/>
        </p:nvSpPr>
        <p:spPr>
          <a:xfrm>
            <a:off x="2799471" y="3235569"/>
            <a:ext cx="351692" cy="407963"/>
          </a:xfrm>
          <a:prstGeom prst="rect">
            <a:avLst/>
          </a:prstGeom>
          <a:solidFill>
            <a:schemeClr val="accent6">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1127788" y="3235568"/>
            <a:ext cx="2867437" cy="407964"/>
            <a:chOff x="1127788" y="3235568"/>
            <a:chExt cx="2867437" cy="407964"/>
          </a:xfrm>
        </p:grpSpPr>
        <p:sp>
          <p:nvSpPr>
            <p:cNvPr id="5" name="Rectangle 4"/>
            <p:cNvSpPr/>
            <p:nvPr/>
          </p:nvSpPr>
          <p:spPr>
            <a:xfrm>
              <a:off x="1127788" y="3235569"/>
              <a:ext cx="1263720" cy="407963"/>
            </a:xfrm>
            <a:prstGeom prst="rect">
              <a:avLst/>
            </a:prstGeom>
            <a:solidFill>
              <a:schemeClr val="accent4">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42007" y="3235568"/>
              <a:ext cx="253218" cy="407963"/>
            </a:xfrm>
            <a:prstGeom prst="rect">
              <a:avLst/>
            </a:prstGeom>
            <a:solidFill>
              <a:schemeClr val="accent4">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1392702" y="2757268"/>
            <a:ext cx="2349305" cy="478301"/>
            <a:chOff x="1392702" y="2757268"/>
            <a:chExt cx="2349305" cy="478301"/>
          </a:xfrm>
        </p:grpSpPr>
        <p:sp>
          <p:nvSpPr>
            <p:cNvPr id="3" name="Rectangle 2"/>
            <p:cNvSpPr/>
            <p:nvPr/>
          </p:nvSpPr>
          <p:spPr>
            <a:xfrm>
              <a:off x="1392702" y="2757268"/>
              <a:ext cx="1223889" cy="4783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64977" y="2757268"/>
              <a:ext cx="177030" cy="4783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Demo</a:t>
            </a:r>
            <a:endParaRPr lang="en-US" dirty="0"/>
          </a:p>
        </p:txBody>
      </p:sp>
      <p:grpSp>
        <p:nvGrpSpPr>
          <p:cNvPr id="15" name="Group 14"/>
          <p:cNvGrpSpPr/>
          <p:nvPr/>
        </p:nvGrpSpPr>
        <p:grpSpPr>
          <a:xfrm>
            <a:off x="1237957" y="3643531"/>
            <a:ext cx="2124221" cy="494608"/>
            <a:chOff x="1237957" y="3643531"/>
            <a:chExt cx="2124221" cy="494608"/>
          </a:xfrm>
          <a:solidFill>
            <a:schemeClr val="accent5">
              <a:lumMod val="60000"/>
              <a:lumOff val="40000"/>
            </a:schemeClr>
          </a:solidFill>
        </p:grpSpPr>
        <p:sp>
          <p:nvSpPr>
            <p:cNvPr id="14" name="Rectangle 13"/>
            <p:cNvSpPr/>
            <p:nvPr/>
          </p:nvSpPr>
          <p:spPr>
            <a:xfrm>
              <a:off x="1237957" y="3643531"/>
              <a:ext cx="1153551"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65231" y="3659836"/>
              <a:ext cx="196947"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127788" y="2323070"/>
            <a:ext cx="6888424" cy="2246769"/>
          </a:xfrm>
          <a:prstGeom prst="rect">
            <a:avLst/>
          </a:prstGeom>
          <a:noFill/>
        </p:spPr>
        <p:txBody>
          <a:bodyPr wrap="square" rtlCol="0">
            <a:spAutoFit/>
          </a:bodyPr>
          <a:lstStyle/>
          <a:p>
            <a:r>
              <a:rPr lang="en-US" sz="2800" b="1" dirty="0" smtClean="0">
                <a:latin typeface="Consolas" charset="0"/>
                <a:ea typeface="Consolas" charset="0"/>
                <a:cs typeface="Consolas" charset="0"/>
              </a:rPr>
              <a:t>/?</a:t>
            </a:r>
            <a:r>
              <a:rPr lang="en-US" sz="2800" dirty="0" smtClean="0">
                <a:latin typeface="Consolas" charset="0"/>
                <a:ea typeface="Consolas" charset="0"/>
                <a:cs typeface="Consolas" charset="0"/>
              </a:rPr>
              <a:t>                  -- optional /</a:t>
            </a:r>
            <a:endParaRPr lang="en-US" sz="2800" dirty="0">
              <a:latin typeface="Consolas" charset="0"/>
              <a:ea typeface="Consolas" charset="0"/>
              <a:cs typeface="Consolas" charset="0"/>
            </a:endParaRPr>
          </a:p>
          <a:p>
            <a:r>
              <a:rPr lang="en-US" sz="2800" b="1" dirty="0" smtClean="0">
                <a:latin typeface="Consolas" charset="0"/>
                <a:ea typeface="Consolas" charset="0"/>
                <a:cs typeface="Consolas" charset="0"/>
              </a:rPr>
              <a:t>((?P&lt;d&gt;[^/]+)/)* </a:t>
            </a:r>
            <a:r>
              <a:rPr lang="en-US" sz="2800" dirty="0" smtClean="0">
                <a:latin typeface="Consolas" charset="0"/>
                <a:ea typeface="Consolas" charset="0"/>
                <a:cs typeface="Consolas" charset="0"/>
              </a:rPr>
              <a:t>   -- directories</a:t>
            </a:r>
            <a:endParaRPr lang="en-US" sz="2800" dirty="0">
              <a:latin typeface="Consolas" charset="0"/>
              <a:ea typeface="Consolas" charset="0"/>
              <a:cs typeface="Consolas" charset="0"/>
            </a:endParaRPr>
          </a:p>
          <a:p>
            <a:r>
              <a:rPr lang="en-US" sz="2800" b="1" dirty="0" smtClean="0">
                <a:latin typeface="Consolas" charset="0"/>
                <a:ea typeface="Consolas" charset="0"/>
                <a:cs typeface="Consolas" charset="0"/>
              </a:rPr>
              <a:t>(?P&lt;b&gt;[^\./]+)</a:t>
            </a:r>
            <a:r>
              <a:rPr lang="en-US" sz="2800" dirty="0" smtClean="0">
                <a:latin typeface="Consolas" charset="0"/>
                <a:ea typeface="Consolas" charset="0"/>
                <a:cs typeface="Consolas" charset="0"/>
              </a:rPr>
              <a:t>      -- </a:t>
            </a:r>
            <a:r>
              <a:rPr lang="en-US" sz="2800" dirty="0" err="1">
                <a:latin typeface="Consolas" charset="0"/>
                <a:ea typeface="Consolas" charset="0"/>
                <a:cs typeface="Consolas" charset="0"/>
              </a:rPr>
              <a:t>basename</a:t>
            </a:r>
            <a:endParaRPr lang="en-US" sz="2800" dirty="0">
              <a:latin typeface="Consolas" charset="0"/>
              <a:ea typeface="Consolas" charset="0"/>
              <a:cs typeface="Consolas" charset="0"/>
            </a:endParaRPr>
          </a:p>
          <a:p>
            <a:r>
              <a:rPr lang="en-US" sz="2800" b="1" dirty="0">
                <a:latin typeface="Consolas" charset="0"/>
                <a:ea typeface="Consolas" charset="0"/>
                <a:cs typeface="Consolas" charset="0"/>
              </a:rPr>
              <a:t>(?</a:t>
            </a:r>
            <a:r>
              <a:rPr lang="en-US" sz="2800" b="1" dirty="0" smtClean="0">
                <a:latin typeface="Consolas" charset="0"/>
                <a:ea typeface="Consolas" charset="0"/>
                <a:cs typeface="Consolas" charset="0"/>
              </a:rPr>
              <a:t>P&lt;e&gt;\..*)?</a:t>
            </a:r>
            <a:r>
              <a:rPr lang="en-US" sz="2800" dirty="0" smtClean="0">
                <a:latin typeface="Consolas" charset="0"/>
                <a:ea typeface="Consolas" charset="0"/>
                <a:cs typeface="Consolas" charset="0"/>
              </a:rPr>
              <a:t>        -- </a:t>
            </a:r>
            <a:r>
              <a:rPr lang="en-US" sz="2800" dirty="0">
                <a:latin typeface="Consolas" charset="0"/>
                <a:ea typeface="Consolas" charset="0"/>
                <a:cs typeface="Consolas" charset="0"/>
              </a:rPr>
              <a:t>extension</a:t>
            </a:r>
          </a:p>
          <a:p>
            <a:endParaRPr lang="en-US" sz="2800" dirty="0"/>
          </a:p>
        </p:txBody>
      </p:sp>
    </p:spTree>
    <p:extLst>
      <p:ext uri="{BB962C8B-B14F-4D97-AF65-F5344CB8AC3E}">
        <p14:creationId xmlns:p14="http://schemas.microsoft.com/office/powerpoint/2010/main" val="2040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773724" y="4857898"/>
            <a:ext cx="7835704" cy="1585049"/>
          </a:xfrm>
          <a:prstGeom prst="rect">
            <a:avLst/>
          </a:prstGeom>
        </p:spPr>
        <p:txBody>
          <a:bodyPr wrap="square">
            <a:spAutoFit/>
          </a:bodyPr>
          <a:lstStyle/>
          <a:p>
            <a:r>
              <a:rPr lang="en-US" sz="2000" dirty="0" smtClean="0">
                <a:latin typeface="Consolas" charset="0"/>
                <a:ea typeface="Consolas" charset="0"/>
                <a:cs typeface="Consolas" charset="0"/>
              </a:rPr>
              <a:t>path = </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[re|/?((?P&lt;d&gt;[^/]+)/)*(?P&lt;b&gt;[^\./]+)(?P&lt;e&gt;\..*)?|]</a:t>
            </a:r>
          </a:p>
          <a:p>
            <a:r>
              <a:rPr lang="en-US" sz="2000" dirty="0" smtClean="0">
                <a:latin typeface="Consolas" charset="0"/>
                <a:ea typeface="Consolas" charset="0"/>
                <a:cs typeface="Consolas" charset="0"/>
              </a:rPr>
              <a:t>filename =</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smtClean="0">
                <a:latin typeface="Consolas" charset="0"/>
                <a:ea typeface="Consolas" charset="0"/>
                <a:cs typeface="Consolas" charset="0"/>
              </a:rPr>
              <a:t>dth</a:t>
            </a:r>
            <a:r>
              <a:rPr lang="en-US" sz="2000" dirty="0" smtClean="0">
                <a:latin typeface="Consolas" charset="0"/>
                <a:ea typeface="Consolas" charset="0"/>
                <a:cs typeface="Consolas" charset="0"/>
              </a:rPr>
              <a:t>/popl17/</a:t>
            </a:r>
            <a:r>
              <a:rPr lang="en-US" sz="2000" dirty="0" err="1" smtClean="0">
                <a:latin typeface="Consolas" charset="0"/>
                <a:ea typeface="Consolas" charset="0"/>
                <a:cs typeface="Consolas" charset="0"/>
              </a:rPr>
              <a:t>Regexp.hs</a:t>
            </a:r>
            <a:r>
              <a:rPr lang="en-US" sz="2000" dirty="0" smtClean="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sz="3200" dirty="0" smtClean="0">
                <a:latin typeface="Zapfino" charset="0"/>
                <a:ea typeface="Zapfino" charset="0"/>
                <a:cs typeface="Zapfino" charset="0"/>
              </a:rPr>
              <a:t>Types compute</a:t>
            </a:r>
            <a:endParaRPr lang="en-US" sz="3200" dirty="0">
              <a:latin typeface="Zapfino" charset="0"/>
              <a:ea typeface="Zapfino" charset="0"/>
              <a:cs typeface="Zapfino" charset="0"/>
            </a:endParaRPr>
          </a:p>
          <a:p>
            <a:pPr marL="457200" indent="-457200">
              <a:buFont typeface="+mj-lt"/>
              <a:buAutoNum type="arabicPeriod"/>
            </a:pPr>
            <a:r>
              <a:rPr lang="en-US" sz="3200" dirty="0">
                <a:latin typeface="Zapfino" charset="0"/>
                <a:ea typeface="Zapfino" charset="0"/>
                <a:cs typeface="Zapfino" charset="0"/>
              </a:rPr>
              <a:t>I</a:t>
            </a:r>
            <a:r>
              <a:rPr lang="en-US" sz="3200" dirty="0" smtClean="0">
                <a:latin typeface="Zapfino" charset="0"/>
                <a:ea typeface="Zapfino" charset="0"/>
                <a:cs typeface="Zapfino" charset="0"/>
              </a:rPr>
              <a:t>ndices constrain values</a:t>
            </a:r>
          </a:p>
          <a:p>
            <a:pPr marL="457200" indent="-457200">
              <a:buFont typeface="+mj-lt"/>
              <a:buAutoNum type="arabicPeriod"/>
            </a:pPr>
            <a:r>
              <a:rPr lang="en-US" sz="3200" dirty="0" smtClean="0">
                <a:latin typeface="Zapfino" charset="0"/>
                <a:ea typeface="Zapfino" charset="0"/>
                <a:cs typeface="Zapfino" charset="0"/>
              </a:rPr>
              <a:t>Double-duty data</a:t>
            </a:r>
            <a:endParaRPr lang="en-US" sz="3200" dirty="0">
              <a:latin typeface="Zapfino" charset="0"/>
              <a:ea typeface="Zapfino" charset="0"/>
              <a:cs typeface="Zapfino" charset="0"/>
            </a:endParaRPr>
          </a:p>
          <a:p>
            <a:pPr marL="457200" indent="-457200">
              <a:buFont typeface="+mj-lt"/>
              <a:buAutoNum type="arabicPeriod"/>
            </a:pPr>
            <a:r>
              <a:rPr lang="en-US" sz="3200" dirty="0" smtClean="0">
                <a:latin typeface="Zapfino" charset="0"/>
                <a:ea typeface="Zapfino" charset="0"/>
                <a:cs typeface="Zapfino" charset="0"/>
              </a:rPr>
              <a:t>Equivalence matters</a:t>
            </a:r>
            <a:endParaRPr lang="en-US" sz="3200" dirty="0">
              <a:latin typeface="Zapfino" charset="0"/>
              <a:ea typeface="Zapfino" charset="0"/>
              <a:cs typeface="Zapfino" charset="0"/>
            </a:endParaRPr>
          </a:p>
        </p:txBody>
      </p:sp>
    </p:spTree>
    <p:extLst>
      <p:ext uri="{BB962C8B-B14F-4D97-AF65-F5344CB8AC3E}">
        <p14:creationId xmlns:p14="http://schemas.microsoft.com/office/powerpoint/2010/main" val="12060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74543</TotalTime>
  <Words>3891</Words>
  <Application>Microsoft Macintosh PowerPoint</Application>
  <PresentationFormat>On-screen Show (4:3)</PresentationFormat>
  <Paragraphs>534</Paragraphs>
  <Slides>48</Slides>
  <Notes>26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Consolas</vt:lpstr>
      <vt:lpstr>Osaka</vt:lpstr>
      <vt:lpstr>Tw Cen MT</vt:lpstr>
      <vt:lpstr>Tw Cen MT Condensed</vt:lpstr>
      <vt:lpstr>Zapfino</vt:lpstr>
      <vt:lpstr>Office Theme</vt:lpstr>
      <vt:lpstr>The Influence of Dependent Types</vt:lpstr>
      <vt:lpstr>How has Dependent Type Theory influenced the design of the Haskell type system?</vt:lpstr>
      <vt:lpstr>Dependent Haskell</vt:lpstr>
      <vt:lpstr>PowerPoint Presentation</vt:lpstr>
      <vt:lpstr>Why Dependent Haskell?</vt:lpstr>
      <vt:lpstr>A type system for regular expressions</vt:lpstr>
      <vt:lpstr>Demo</vt:lpstr>
      <vt:lpstr>Demo</vt:lpstr>
      <vt:lpstr>Four Features of Dependently Typed Programs</vt:lpstr>
      <vt:lpstr>Types Compute</vt:lpstr>
      <vt:lpstr>Type aware implementation</vt:lpstr>
      <vt:lpstr>How does this work?</vt:lpstr>
      <vt:lpstr>Constructors have informative types</vt:lpstr>
      <vt:lpstr>Computing with types</vt:lpstr>
      <vt:lpstr>GHC's take on type-level computation</vt:lpstr>
      <vt:lpstr>Indices constrain values</vt:lpstr>
      <vt:lpstr>How does this work?</vt:lpstr>
      <vt:lpstr>Types constrain data</vt:lpstr>
      <vt:lpstr>Types Constrain Data</vt:lpstr>
      <vt:lpstr>GHC's take on indexed types </vt:lpstr>
      <vt:lpstr>Double-duty data</vt:lpstr>
      <vt:lpstr>How does this work?</vt:lpstr>
      <vt:lpstr>Dependent types: Π</vt:lpstr>
      <vt:lpstr>GHC's take: Singletons</vt:lpstr>
      <vt:lpstr>Singletons are "easyish"</vt:lpstr>
      <vt:lpstr>Equivalence matters</vt:lpstr>
      <vt:lpstr>Regular Expression datatype  (no indices)</vt:lpstr>
      <vt:lpstr>Regexps with type indices</vt:lpstr>
      <vt:lpstr>Regexps with types indices</vt:lpstr>
      <vt:lpstr>Equality constraints to the rescue</vt:lpstr>
      <vt:lpstr>Submatching using  Brzozowski Derivatives</vt:lpstr>
      <vt:lpstr>GHC's take on proofs</vt:lpstr>
      <vt:lpstr>Four Features of Dependently Typed Programs</vt:lpstr>
      <vt:lpstr>Thanks to: Simon Peyton Jones, Richard Eisenberg, Vilhelm Sjöberg, Brent Yorgey, Chris Casinghino, Dimitrios Vytiniotis, Geoffrey Washburn, Iavor Diatchki, Conor McBride, Adam Gundry, Joachim Breitner, Julien Cretin, José Pedro Magalhães, Steve Zdancewic and NSF</vt:lpstr>
      <vt:lpstr>PowerPoint Presentation</vt:lpstr>
      <vt:lpstr>Awesome Collaborators</vt:lpstr>
      <vt:lpstr>Regular Expression Submatching Demo</vt:lpstr>
      <vt:lpstr>Demo</vt:lpstr>
      <vt:lpstr>Examples</vt:lpstr>
      <vt:lpstr>TemplateHaskell to promote type functions</vt:lpstr>
      <vt:lpstr>Regexp Derivatives</vt:lpstr>
      <vt:lpstr>Regexp derivative matching</vt:lpstr>
      <vt:lpstr>Regular Expression Derivatives w/ matching</vt:lpstr>
      <vt:lpstr>Derivatives with types, almost</vt:lpstr>
      <vt:lpstr>Equality constraints to the rescue (again)</vt:lpstr>
      <vt:lpstr>Derivatives with types</vt:lpstr>
      <vt:lpstr>Why Dependent Types?</vt:lpstr>
      <vt:lpstr>PowerPoint Presentation</vt:lpstr>
    </vt:vector>
  </TitlesOfParts>
  <Company>University of Pennsylvania</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Stephanie Weirich</cp:lastModifiedBy>
  <cp:revision>320</cp:revision>
  <cp:lastPrinted>2017-01-18T16:17:31Z</cp:lastPrinted>
  <dcterms:created xsi:type="dcterms:W3CDTF">2014-10-17T12:05:19Z</dcterms:created>
  <dcterms:modified xsi:type="dcterms:W3CDTF">2017-01-22T10:41:21Z</dcterms:modified>
</cp:coreProperties>
</file>